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5" r:id="rId1"/>
    <p:sldMasterId id="2147484145" r:id="rId2"/>
    <p:sldMasterId id="2147484162" r:id="rId3"/>
    <p:sldMasterId id="2147484181" r:id="rId4"/>
    <p:sldMasterId id="2147484199" r:id="rId5"/>
  </p:sldMasterIdLst>
  <p:notesMasterIdLst>
    <p:notesMasterId r:id="rId72"/>
  </p:notesMasterIdLst>
  <p:sldIdLst>
    <p:sldId id="375" r:id="rId6"/>
    <p:sldId id="335" r:id="rId7"/>
    <p:sldId id="306" r:id="rId8"/>
    <p:sldId id="298" r:id="rId9"/>
    <p:sldId id="319" r:id="rId10"/>
    <p:sldId id="320" r:id="rId11"/>
    <p:sldId id="321" r:id="rId12"/>
    <p:sldId id="339" r:id="rId13"/>
    <p:sldId id="328" r:id="rId14"/>
    <p:sldId id="329" r:id="rId15"/>
    <p:sldId id="327" r:id="rId16"/>
    <p:sldId id="341" r:id="rId17"/>
    <p:sldId id="343" r:id="rId18"/>
    <p:sldId id="344" r:id="rId19"/>
    <p:sldId id="345" r:id="rId20"/>
    <p:sldId id="346" r:id="rId21"/>
    <p:sldId id="347" r:id="rId22"/>
    <p:sldId id="348" r:id="rId23"/>
    <p:sldId id="349" r:id="rId24"/>
    <p:sldId id="350" r:id="rId25"/>
    <p:sldId id="351" r:id="rId26"/>
    <p:sldId id="352" r:id="rId27"/>
    <p:sldId id="353" r:id="rId28"/>
    <p:sldId id="354" r:id="rId29"/>
    <p:sldId id="258" r:id="rId30"/>
    <p:sldId id="259" r:id="rId31"/>
    <p:sldId id="260" r:id="rId32"/>
    <p:sldId id="330" r:id="rId33"/>
    <p:sldId id="331" r:id="rId34"/>
    <p:sldId id="332" r:id="rId35"/>
    <p:sldId id="333" r:id="rId36"/>
    <p:sldId id="264" r:id="rId37"/>
    <p:sldId id="276" r:id="rId38"/>
    <p:sldId id="265" r:id="rId39"/>
    <p:sldId id="266" r:id="rId40"/>
    <p:sldId id="267" r:id="rId41"/>
    <p:sldId id="355" r:id="rId42"/>
    <p:sldId id="269" r:id="rId43"/>
    <p:sldId id="271" r:id="rId44"/>
    <p:sldId id="274" r:id="rId45"/>
    <p:sldId id="273" r:id="rId46"/>
    <p:sldId id="275" r:id="rId47"/>
    <p:sldId id="288" r:id="rId48"/>
    <p:sldId id="287" r:id="rId49"/>
    <p:sldId id="272" r:id="rId50"/>
    <p:sldId id="277" r:id="rId51"/>
    <p:sldId id="278" r:id="rId52"/>
    <p:sldId id="356" r:id="rId53"/>
    <p:sldId id="357" r:id="rId54"/>
    <p:sldId id="358" r:id="rId55"/>
    <p:sldId id="360" r:id="rId56"/>
    <p:sldId id="361" r:id="rId57"/>
    <p:sldId id="362" r:id="rId58"/>
    <p:sldId id="363" r:id="rId59"/>
    <p:sldId id="364" r:id="rId60"/>
    <p:sldId id="365" r:id="rId61"/>
    <p:sldId id="366" r:id="rId62"/>
    <p:sldId id="368" r:id="rId63"/>
    <p:sldId id="336" r:id="rId64"/>
    <p:sldId id="369" r:id="rId65"/>
    <p:sldId id="285" r:id="rId66"/>
    <p:sldId id="370" r:id="rId67"/>
    <p:sldId id="371" r:id="rId68"/>
    <p:sldId id="372" r:id="rId69"/>
    <p:sldId id="373" r:id="rId70"/>
    <p:sldId id="374" r:id="rId71"/>
  </p:sldIdLst>
  <p:sldSz cx="14630400" cy="8229600"/>
  <p:notesSz cx="6858000" cy="9313863"/>
  <p:embeddedFontLst>
    <p:embeddedFont>
      <p:font typeface="BentonSans Light" panose="02000404020000020004" pitchFamily="2" charset="0"/>
      <p:regular r:id="rId73"/>
    </p:embeddedFont>
    <p:embeddedFont>
      <p:font typeface="ＭＳ Ｐゴシック" panose="020B0600070205080204" pitchFamily="34" charset="-128"/>
      <p:regular r:id="rId74"/>
    </p:embeddedFont>
    <p:embeddedFont>
      <p:font typeface="Calibri" panose="020F0502020204030204" pitchFamily="34" charset="0"/>
      <p:regular r:id="rId75"/>
      <p:bold r:id="rId76"/>
      <p:italic r:id="rId77"/>
      <p:boldItalic r:id="rId78"/>
    </p:embeddedFont>
    <p:embeddedFont>
      <p:font typeface="Century Gothic" panose="020B0502020202020204" pitchFamily="34" charset="0"/>
      <p:regular r:id="rId79"/>
      <p:bold r:id="rId80"/>
      <p:italic r:id="rId81"/>
      <p:boldItalic r:id="rId82"/>
    </p:embeddedFont>
    <p:embeddedFont>
      <p:font typeface="BentonSans" panose="02000504020000020004" pitchFamily="2" charset="0"/>
      <p:regular r:id="rId83"/>
      <p:bold r:id="rId84"/>
    </p:embeddedFont>
    <p:embeddedFont>
      <p:font typeface="BentonSans Book" panose="02000404020000020004" pitchFamily="2" charset="0"/>
      <p:regular r:id="rId85"/>
      <p:italic r:id="rId86"/>
    </p:embeddedFont>
    <p:embeddedFont>
      <p:font typeface="Helvetica" panose="020B0604020202020204" pitchFamily="34" charset="0"/>
      <p:regular r:id="rId87"/>
      <p:bold r:id="rId88"/>
      <p:italic r:id="rId89"/>
      <p:boldItalic r:id="rId90"/>
    </p:embeddedFont>
    <p:embeddedFont>
      <p:font typeface="Century" panose="02040604050505020304" pitchFamily="18" charset="0"/>
      <p:regular r:id="rId91"/>
    </p:embeddedFont>
    <p:embeddedFont>
      <p:font typeface="FrankRuehl" panose="020E0503060101010101" pitchFamily="34" charset="-79"/>
      <p:regular r:id="rId92"/>
    </p:embeddedFont>
    <p:embeddedFont>
      <p:font typeface="Gill Sans MT" panose="020B0502020104020203" pitchFamily="34" charset="0"/>
      <p:regular r:id="rId93"/>
      <p:bold r:id="rId94"/>
      <p:italic r:id="rId95"/>
      <p:boldItalic r:id="rId96"/>
    </p:embeddedFont>
    <p:embeddedFont>
      <p:font typeface="Microsoft New Tai Lue" panose="020B0502040204020203" pitchFamily="34" charset="0"/>
      <p:regular r:id="rId97"/>
      <p:bold r:id="rId98"/>
    </p:embeddedFont>
    <p:embeddedFont>
      <p:font typeface="Verdana" panose="020B0604030504040204" pitchFamily="34" charset="0"/>
      <p:regular r:id="rId99"/>
      <p:bold r:id="rId100"/>
      <p:italic r:id="rId101"/>
      <p:boldItalic r:id="rId102"/>
    </p:embeddedFont>
  </p:embeddedFontLst>
  <p:defaultText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1">
          <p15:clr>
            <a:srgbClr val="A4A3A4"/>
          </p15:clr>
        </p15:guide>
        <p15:guide id="2" orient="horz" pos="588">
          <p15:clr>
            <a:srgbClr val="A4A3A4"/>
          </p15:clr>
        </p15:guide>
        <p15:guide id="3" orient="horz" pos="1134">
          <p15:clr>
            <a:srgbClr val="A4A3A4"/>
          </p15:clr>
        </p15:guide>
        <p15:guide id="4" pos="8745">
          <p15:clr>
            <a:srgbClr val="A4A3A4"/>
          </p15:clr>
        </p15:guide>
        <p15:guide id="5" pos="2272">
          <p15:clr>
            <a:srgbClr val="A4A3A4"/>
          </p15:clr>
        </p15:guide>
        <p15:guide id="6" pos="467">
          <p15:clr>
            <a:srgbClr val="A4A3A4"/>
          </p15:clr>
        </p15:guide>
        <p15:guide id="7" orient="horz" pos="4590">
          <p15:clr>
            <a:srgbClr val="A4A3A4"/>
          </p15:clr>
        </p15:guide>
        <p15:guide id="8" orient="horz" pos="566">
          <p15:clr>
            <a:srgbClr val="A4A3A4"/>
          </p15:clr>
        </p15:guide>
        <p15:guide id="9" orient="horz" pos="1130">
          <p15:clr>
            <a:srgbClr val="A4A3A4"/>
          </p15:clr>
        </p15:guide>
        <p15:guide id="10" pos="8794">
          <p15:clr>
            <a:srgbClr val="A4A3A4"/>
          </p15:clr>
        </p15:guide>
        <p15:guide id="11" pos="4600">
          <p15:clr>
            <a:srgbClr val="A4A3A4"/>
          </p15:clr>
        </p15:guide>
        <p15:guide id="12" pos="426">
          <p15:clr>
            <a:srgbClr val="A4A3A4"/>
          </p15:clr>
        </p15:guide>
      </p15:sldGuideLst>
    </p:ext>
    <p:ext uri="{2D200454-40CA-4A62-9FC3-DE9A4176ACB9}">
      <p15:notesGuideLst xmlns:p15="http://schemas.microsoft.com/office/powerpoint/2012/main">
        <p15:guide id="1" orient="horz" pos="293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79405" autoAdjust="0"/>
  </p:normalViewPr>
  <p:slideViewPr>
    <p:cSldViewPr snapToGrid="0">
      <p:cViewPr varScale="1">
        <p:scale>
          <a:sx n="62" d="100"/>
          <a:sy n="62" d="100"/>
        </p:scale>
        <p:origin x="1008" y="67"/>
      </p:cViewPr>
      <p:guideLst>
        <p:guide orient="horz" pos="4591"/>
        <p:guide orient="horz" pos="588"/>
        <p:guide orient="horz" pos="1134"/>
        <p:guide pos="8745"/>
        <p:guide pos="2272"/>
        <p:guide pos="467"/>
        <p:guide orient="horz" pos="4590"/>
        <p:guide orient="horz" pos="566"/>
        <p:guide orient="horz" pos="1130"/>
        <p:guide pos="8794"/>
        <p:guide pos="4600"/>
        <p:guide pos="426"/>
      </p:guideLst>
    </p:cSldViewPr>
  </p:slideViewPr>
  <p:notesTextViewPr>
    <p:cViewPr>
      <p:scale>
        <a:sx n="3" d="2"/>
        <a:sy n="3" d="2"/>
      </p:scale>
      <p:origin x="0" y="0"/>
    </p:cViewPr>
  </p:notesTextViewPr>
  <p:sorterViewPr>
    <p:cViewPr varScale="1">
      <p:scale>
        <a:sx n="1" d="1"/>
        <a:sy n="1" d="1"/>
      </p:scale>
      <p:origin x="0" y="-29347"/>
    </p:cViewPr>
  </p:sorterViewPr>
  <p:notesViewPr>
    <p:cSldViewPr snapToGrid="0">
      <p:cViewPr varScale="1">
        <p:scale>
          <a:sx n="66" d="100"/>
          <a:sy n="66" d="100"/>
        </p:scale>
        <p:origin x="0" y="0"/>
      </p:cViewPr>
      <p:guideLst>
        <p:guide orient="horz" pos="2934"/>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2.fntdata"/><Relationship Id="rId89" Type="http://schemas.openxmlformats.org/officeDocument/2006/relationships/font" Target="fonts/font17.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102" Type="http://schemas.openxmlformats.org/officeDocument/2006/relationships/font" Target="fonts/font30.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10.fntdata"/><Relationship Id="rId90" Type="http://schemas.openxmlformats.org/officeDocument/2006/relationships/font" Target="fonts/font18.fntdata"/><Relationship Id="rId95" Type="http://schemas.openxmlformats.org/officeDocument/2006/relationships/font" Target="fonts/font23.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5.fntdata"/><Relationship Id="rId100" Type="http://schemas.openxmlformats.org/officeDocument/2006/relationships/font" Target="fonts/font28.fntdata"/><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font" Target="fonts/font29.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468A6-9CDE-4B91-A299-3FE2D893489C}"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2F62F15A-9A36-4937-AEAC-F681AC29621F}">
      <dgm:prSet phldrT="[Text]"/>
      <dgm:spPr/>
      <dgm:t>
        <a:bodyPr/>
        <a:lstStyle/>
        <a:p>
          <a:r>
            <a:rPr lang="en-US" dirty="0" smtClean="0">
              <a:latin typeface="BentonSans Light" panose="02000404020000020004" pitchFamily="2" charset="0"/>
            </a:rPr>
            <a:t>Stage 1</a:t>
          </a:r>
        </a:p>
      </dgm:t>
    </dgm:pt>
    <dgm:pt modelId="{E6C24AF5-9DE0-41C8-8A3E-0F88AAA8F3E7}" type="parTrans" cxnId="{A7407C9C-026F-41F2-B1DA-1005BC7F905B}">
      <dgm:prSet/>
      <dgm:spPr/>
      <dgm:t>
        <a:bodyPr/>
        <a:lstStyle/>
        <a:p>
          <a:endParaRPr lang="en-US">
            <a:latin typeface="BentonSans Light" panose="02000404020000020004" pitchFamily="2" charset="0"/>
          </a:endParaRPr>
        </a:p>
      </dgm:t>
    </dgm:pt>
    <dgm:pt modelId="{B11D6BA5-515F-4152-90F7-096C8751425F}" type="sibTrans" cxnId="{A7407C9C-026F-41F2-B1DA-1005BC7F905B}">
      <dgm:prSet/>
      <dgm:spPr/>
      <dgm:t>
        <a:bodyPr/>
        <a:lstStyle/>
        <a:p>
          <a:endParaRPr lang="en-US">
            <a:latin typeface="BentonSans Light" panose="02000404020000020004" pitchFamily="2" charset="0"/>
          </a:endParaRPr>
        </a:p>
      </dgm:t>
    </dgm:pt>
    <dgm:pt modelId="{C37CB3D9-4670-4BAA-98D7-A5250DC018C7}">
      <dgm:prSet phldrT="[Text]"/>
      <dgm:spPr/>
      <dgm:t>
        <a:bodyPr/>
        <a:lstStyle/>
        <a:p>
          <a:r>
            <a:rPr lang="en-US" dirty="0" smtClean="0">
              <a:latin typeface="BentonSans Light" panose="02000404020000020004" pitchFamily="2" charset="0"/>
            </a:rPr>
            <a:t>Parallel</a:t>
          </a:r>
          <a:endParaRPr lang="en-US" dirty="0">
            <a:latin typeface="BentonSans Light" panose="02000404020000020004" pitchFamily="2" charset="0"/>
          </a:endParaRPr>
        </a:p>
      </dgm:t>
    </dgm:pt>
    <dgm:pt modelId="{84BFB6AB-A3E3-4EC9-9C7A-17E8D3FE369B}" type="parTrans" cxnId="{7D69385B-D89A-4B1C-A3F0-0B1BAD136A21}">
      <dgm:prSet/>
      <dgm:spPr/>
      <dgm:t>
        <a:bodyPr/>
        <a:lstStyle/>
        <a:p>
          <a:endParaRPr lang="en-US">
            <a:latin typeface="BentonSans Light" panose="02000404020000020004" pitchFamily="2" charset="0"/>
          </a:endParaRPr>
        </a:p>
      </dgm:t>
    </dgm:pt>
    <dgm:pt modelId="{E4E6B0DA-BFC4-4CA5-B49C-38322FE3235F}" type="sibTrans" cxnId="{7D69385B-D89A-4B1C-A3F0-0B1BAD136A21}">
      <dgm:prSet/>
      <dgm:spPr/>
      <dgm:t>
        <a:bodyPr/>
        <a:lstStyle/>
        <a:p>
          <a:endParaRPr lang="en-US">
            <a:latin typeface="BentonSans Light" panose="02000404020000020004" pitchFamily="2" charset="0"/>
          </a:endParaRPr>
        </a:p>
      </dgm:t>
    </dgm:pt>
    <dgm:pt modelId="{E1B265B9-C79F-4A63-A533-9537B38A4E82}">
      <dgm:prSet phldrT="[Text]"/>
      <dgm:spPr/>
      <dgm:t>
        <a:bodyPr/>
        <a:lstStyle/>
        <a:p>
          <a:r>
            <a:rPr lang="en-US" dirty="0" smtClean="0">
              <a:latin typeface="BentonSans Light" panose="02000404020000020004" pitchFamily="2" charset="0"/>
            </a:rPr>
            <a:t>Stage 2</a:t>
          </a:r>
          <a:endParaRPr lang="en-US" dirty="0">
            <a:latin typeface="BentonSans Light" panose="02000404020000020004" pitchFamily="2" charset="0"/>
          </a:endParaRPr>
        </a:p>
      </dgm:t>
    </dgm:pt>
    <dgm:pt modelId="{C111D153-0369-4C4E-8A74-0B5868DF356F}" type="parTrans" cxnId="{926F311B-1981-4181-9ABB-9B020EC7A3AB}">
      <dgm:prSet/>
      <dgm:spPr/>
      <dgm:t>
        <a:bodyPr/>
        <a:lstStyle/>
        <a:p>
          <a:endParaRPr lang="en-US">
            <a:latin typeface="BentonSans Light" panose="02000404020000020004" pitchFamily="2" charset="0"/>
          </a:endParaRPr>
        </a:p>
      </dgm:t>
    </dgm:pt>
    <dgm:pt modelId="{0FE5462E-E1D9-4BEA-8296-59D6D9B7764F}" type="sibTrans" cxnId="{926F311B-1981-4181-9ABB-9B020EC7A3AB}">
      <dgm:prSet/>
      <dgm:spPr/>
      <dgm:t>
        <a:bodyPr/>
        <a:lstStyle/>
        <a:p>
          <a:endParaRPr lang="en-US">
            <a:latin typeface="BentonSans Light" panose="02000404020000020004" pitchFamily="2" charset="0"/>
          </a:endParaRPr>
        </a:p>
      </dgm:t>
    </dgm:pt>
    <dgm:pt modelId="{D8BAA7AF-8BB9-45B2-BC24-8A2EA664AD2D}">
      <dgm:prSet phldrT="[Text]"/>
      <dgm:spPr/>
      <dgm:t>
        <a:bodyPr/>
        <a:lstStyle/>
        <a:p>
          <a:r>
            <a:rPr lang="en-US" dirty="0" smtClean="0">
              <a:latin typeface="BentonSans Light" panose="02000404020000020004" pitchFamily="2" charset="0"/>
            </a:rPr>
            <a:t>Serial</a:t>
          </a:r>
          <a:endParaRPr lang="en-US" dirty="0">
            <a:latin typeface="BentonSans Light" panose="02000404020000020004" pitchFamily="2" charset="0"/>
          </a:endParaRPr>
        </a:p>
      </dgm:t>
    </dgm:pt>
    <dgm:pt modelId="{CE6A1790-E062-4FE6-B231-E893B52A2AC1}" type="parTrans" cxnId="{6D812C09-804A-4113-8325-F09BF4523FE0}">
      <dgm:prSet/>
      <dgm:spPr/>
      <dgm:t>
        <a:bodyPr/>
        <a:lstStyle/>
        <a:p>
          <a:endParaRPr lang="en-US">
            <a:latin typeface="BentonSans Light" panose="02000404020000020004" pitchFamily="2" charset="0"/>
          </a:endParaRPr>
        </a:p>
      </dgm:t>
    </dgm:pt>
    <dgm:pt modelId="{F47507F2-ACB0-4052-865C-47B827413AEE}" type="sibTrans" cxnId="{6D812C09-804A-4113-8325-F09BF4523FE0}">
      <dgm:prSet/>
      <dgm:spPr/>
      <dgm:t>
        <a:bodyPr/>
        <a:lstStyle/>
        <a:p>
          <a:endParaRPr lang="en-US">
            <a:latin typeface="BentonSans Light" panose="02000404020000020004" pitchFamily="2" charset="0"/>
          </a:endParaRPr>
        </a:p>
      </dgm:t>
    </dgm:pt>
    <dgm:pt modelId="{F0374CCE-A812-40FD-B990-D4DB4E79C4AE}">
      <dgm:prSet phldrT="[Text]"/>
      <dgm:spPr/>
      <dgm:t>
        <a:bodyPr/>
        <a:lstStyle/>
        <a:p>
          <a:r>
            <a:rPr lang="en-US" dirty="0" smtClean="0">
              <a:latin typeface="BentonSans Light" panose="02000404020000020004" pitchFamily="2" charset="0"/>
            </a:rPr>
            <a:t>Stage 3</a:t>
          </a:r>
          <a:endParaRPr lang="en-US" dirty="0">
            <a:latin typeface="BentonSans Light" panose="02000404020000020004" pitchFamily="2" charset="0"/>
          </a:endParaRPr>
        </a:p>
      </dgm:t>
    </dgm:pt>
    <dgm:pt modelId="{CF406516-E9B7-45AD-B611-957B072AB61F}" type="parTrans" cxnId="{C9EAC2C1-0FB6-4D3A-A95D-149974A70C23}">
      <dgm:prSet/>
      <dgm:spPr/>
      <dgm:t>
        <a:bodyPr/>
        <a:lstStyle/>
        <a:p>
          <a:endParaRPr lang="en-US">
            <a:latin typeface="BentonSans Light" panose="02000404020000020004" pitchFamily="2" charset="0"/>
          </a:endParaRPr>
        </a:p>
      </dgm:t>
    </dgm:pt>
    <dgm:pt modelId="{13D69AF8-B717-40DB-8B17-9D87D7DBEF48}" type="sibTrans" cxnId="{C9EAC2C1-0FB6-4D3A-A95D-149974A70C23}">
      <dgm:prSet/>
      <dgm:spPr/>
      <dgm:t>
        <a:bodyPr/>
        <a:lstStyle/>
        <a:p>
          <a:endParaRPr lang="en-US">
            <a:latin typeface="BentonSans Light" panose="02000404020000020004" pitchFamily="2" charset="0"/>
          </a:endParaRPr>
        </a:p>
      </dgm:t>
    </dgm:pt>
    <dgm:pt modelId="{1C14AF71-529B-46CD-B1C7-A37FC91F70C1}">
      <dgm:prSet phldrT="[Text]"/>
      <dgm:spPr/>
      <dgm:t>
        <a:bodyPr/>
        <a:lstStyle/>
        <a:p>
          <a:r>
            <a:rPr lang="en-US" dirty="0" smtClean="0">
              <a:latin typeface="BentonSans Light" panose="02000404020000020004" pitchFamily="2" charset="0"/>
            </a:rPr>
            <a:t>Goal-directed processing</a:t>
          </a:r>
          <a:endParaRPr lang="en-US" dirty="0">
            <a:latin typeface="BentonSans Light" panose="02000404020000020004" pitchFamily="2" charset="0"/>
          </a:endParaRPr>
        </a:p>
      </dgm:t>
    </dgm:pt>
    <dgm:pt modelId="{13089208-36EC-4D85-B5FE-F6DADDB7B80C}" type="parTrans" cxnId="{28D7BAA3-F911-4A24-9719-422DF6E46279}">
      <dgm:prSet/>
      <dgm:spPr/>
      <dgm:t>
        <a:bodyPr/>
        <a:lstStyle/>
        <a:p>
          <a:endParaRPr lang="en-US">
            <a:latin typeface="BentonSans Light" panose="02000404020000020004" pitchFamily="2" charset="0"/>
          </a:endParaRPr>
        </a:p>
      </dgm:t>
    </dgm:pt>
    <dgm:pt modelId="{E77F3AC8-332D-4F95-89EF-6334DEA0B667}" type="sibTrans" cxnId="{28D7BAA3-F911-4A24-9719-422DF6E46279}">
      <dgm:prSet/>
      <dgm:spPr/>
      <dgm:t>
        <a:bodyPr/>
        <a:lstStyle/>
        <a:p>
          <a:endParaRPr lang="en-US">
            <a:latin typeface="BentonSans Light" panose="02000404020000020004" pitchFamily="2" charset="0"/>
          </a:endParaRPr>
        </a:p>
      </dgm:t>
    </dgm:pt>
    <dgm:pt modelId="{1388C04F-4ED0-443F-9895-C86151F593DD}">
      <dgm:prSet phldrT="[Text]"/>
      <dgm:spPr/>
      <dgm:t>
        <a:bodyPr/>
        <a:lstStyle/>
        <a:p>
          <a:r>
            <a:rPr lang="en-US" dirty="0" smtClean="0">
              <a:latin typeface="BentonSans Light" panose="02000404020000020004" pitchFamily="2" charset="0"/>
            </a:rPr>
            <a:t>Shapes</a:t>
          </a:r>
          <a:endParaRPr lang="en-US" dirty="0">
            <a:latin typeface="BentonSans Light" panose="02000404020000020004" pitchFamily="2" charset="0"/>
          </a:endParaRPr>
        </a:p>
      </dgm:t>
    </dgm:pt>
    <dgm:pt modelId="{3EC4B679-1F4C-4DE9-99FD-27D3F5AFCA02}" type="parTrans" cxnId="{633D1AE3-22A1-468F-9C9C-9CC11FCE2477}">
      <dgm:prSet/>
      <dgm:spPr/>
      <dgm:t>
        <a:bodyPr/>
        <a:lstStyle/>
        <a:p>
          <a:endParaRPr lang="en-US">
            <a:latin typeface="BentonSans Light" panose="02000404020000020004" pitchFamily="2" charset="0"/>
          </a:endParaRPr>
        </a:p>
      </dgm:t>
    </dgm:pt>
    <dgm:pt modelId="{D24C426B-7EB7-49A4-BA0D-18A4144893D5}" type="sibTrans" cxnId="{633D1AE3-22A1-468F-9C9C-9CC11FCE2477}">
      <dgm:prSet/>
      <dgm:spPr/>
      <dgm:t>
        <a:bodyPr/>
        <a:lstStyle/>
        <a:p>
          <a:endParaRPr lang="en-US">
            <a:latin typeface="BentonSans Light" panose="02000404020000020004" pitchFamily="2" charset="0"/>
          </a:endParaRPr>
        </a:p>
      </dgm:t>
    </dgm:pt>
    <dgm:pt modelId="{02E374BC-C23A-4FDF-8CB1-100C7DC2B9CE}">
      <dgm:prSet phldrT="[Text]"/>
      <dgm:spPr/>
      <dgm:t>
        <a:bodyPr/>
        <a:lstStyle/>
        <a:p>
          <a:r>
            <a:rPr lang="en-US" dirty="0" smtClean="0">
              <a:latin typeface="BentonSans Light" panose="02000404020000020004" pitchFamily="2" charset="0"/>
            </a:rPr>
            <a:t>Pre-attentive</a:t>
          </a:r>
          <a:endParaRPr lang="en-US" dirty="0">
            <a:latin typeface="BentonSans Light" panose="02000404020000020004" pitchFamily="2" charset="0"/>
          </a:endParaRPr>
        </a:p>
      </dgm:t>
    </dgm:pt>
    <dgm:pt modelId="{1BD75C0C-FAE0-4B52-A35F-E9D339F9CA45}" type="parTrans" cxnId="{B24108E1-30A0-40A8-88A1-64664021499E}">
      <dgm:prSet/>
      <dgm:spPr/>
      <dgm:t>
        <a:bodyPr/>
        <a:lstStyle/>
        <a:p>
          <a:endParaRPr lang="en-US">
            <a:latin typeface="BentonSans Light" panose="02000404020000020004" pitchFamily="2" charset="0"/>
          </a:endParaRPr>
        </a:p>
      </dgm:t>
    </dgm:pt>
    <dgm:pt modelId="{6333D712-A01A-4764-A77A-172DA2C0EB3F}" type="sibTrans" cxnId="{B24108E1-30A0-40A8-88A1-64664021499E}">
      <dgm:prSet/>
      <dgm:spPr/>
      <dgm:t>
        <a:bodyPr/>
        <a:lstStyle/>
        <a:p>
          <a:endParaRPr lang="en-US">
            <a:latin typeface="BentonSans Light" panose="02000404020000020004" pitchFamily="2" charset="0"/>
          </a:endParaRPr>
        </a:p>
      </dgm:t>
    </dgm:pt>
    <dgm:pt modelId="{0B5320C2-5A60-4AA3-8CF5-56F0916F6648}">
      <dgm:prSet phldrT="[Text]"/>
      <dgm:spPr/>
      <dgm:t>
        <a:bodyPr/>
        <a:lstStyle/>
        <a:p>
          <a:r>
            <a:rPr lang="en-US" dirty="0" smtClean="0">
              <a:latin typeface="BentonSans Light" panose="02000404020000020004" pitchFamily="2" charset="0"/>
            </a:rPr>
            <a:t>Pattern recognition</a:t>
          </a:r>
          <a:endParaRPr lang="en-US" dirty="0">
            <a:latin typeface="BentonSans Light" panose="02000404020000020004" pitchFamily="2" charset="0"/>
          </a:endParaRPr>
        </a:p>
      </dgm:t>
    </dgm:pt>
    <dgm:pt modelId="{D0CC3AC4-45DE-4990-84BB-C6E46FA61021}" type="parTrans" cxnId="{9024A96D-D8EB-402A-863E-49903C5F0C8B}">
      <dgm:prSet/>
      <dgm:spPr/>
      <dgm:t>
        <a:bodyPr/>
        <a:lstStyle/>
        <a:p>
          <a:endParaRPr lang="en-US">
            <a:latin typeface="BentonSans Light" panose="02000404020000020004" pitchFamily="2" charset="0"/>
          </a:endParaRPr>
        </a:p>
      </dgm:t>
    </dgm:pt>
    <dgm:pt modelId="{F9031BFC-7EC9-49CF-915F-50BE27019D28}" type="sibTrans" cxnId="{9024A96D-D8EB-402A-863E-49903C5F0C8B}">
      <dgm:prSet/>
      <dgm:spPr/>
      <dgm:t>
        <a:bodyPr/>
        <a:lstStyle/>
        <a:p>
          <a:endParaRPr lang="en-US">
            <a:latin typeface="BentonSans Light" panose="02000404020000020004" pitchFamily="2" charset="0"/>
          </a:endParaRPr>
        </a:p>
      </dgm:t>
    </dgm:pt>
    <dgm:pt modelId="{11ECBA07-85D9-4F44-9437-120EE2CC1947}">
      <dgm:prSet phldrT="[Text]"/>
      <dgm:spPr/>
      <dgm:t>
        <a:bodyPr/>
        <a:lstStyle/>
        <a:p>
          <a:r>
            <a:rPr lang="en-US" dirty="0" smtClean="0">
              <a:latin typeface="BentonSans Light" panose="02000404020000020004" pitchFamily="2" charset="0"/>
            </a:rPr>
            <a:t>Gestalt Principle</a:t>
          </a:r>
          <a:endParaRPr lang="en-US" dirty="0">
            <a:latin typeface="BentonSans Light" panose="02000404020000020004" pitchFamily="2" charset="0"/>
          </a:endParaRPr>
        </a:p>
      </dgm:t>
    </dgm:pt>
    <dgm:pt modelId="{769CCD97-76F6-4266-9A4C-0B8C476665B4}" type="parTrans" cxnId="{BAF7D274-21B6-4639-AF3D-B5A1A3DA9154}">
      <dgm:prSet/>
      <dgm:spPr/>
      <dgm:t>
        <a:bodyPr/>
        <a:lstStyle/>
        <a:p>
          <a:endParaRPr lang="en-US">
            <a:latin typeface="BentonSans Light" panose="02000404020000020004" pitchFamily="2" charset="0"/>
          </a:endParaRPr>
        </a:p>
      </dgm:t>
    </dgm:pt>
    <dgm:pt modelId="{EA966627-8976-4A30-871A-7B3A0F56DE52}" type="sibTrans" cxnId="{BAF7D274-21B6-4639-AF3D-B5A1A3DA9154}">
      <dgm:prSet/>
      <dgm:spPr/>
      <dgm:t>
        <a:bodyPr/>
        <a:lstStyle/>
        <a:p>
          <a:endParaRPr lang="en-US">
            <a:latin typeface="BentonSans Light" panose="02000404020000020004" pitchFamily="2" charset="0"/>
          </a:endParaRPr>
        </a:p>
      </dgm:t>
    </dgm:pt>
    <dgm:pt modelId="{A656217C-8534-4F0F-B7D1-966FFB8CA15A}">
      <dgm:prSet phldrT="[Text]"/>
      <dgm:spPr/>
      <dgm:t>
        <a:bodyPr/>
        <a:lstStyle/>
        <a:p>
          <a:r>
            <a:rPr lang="en-US" dirty="0" smtClean="0">
              <a:latin typeface="BentonSans Light" panose="02000404020000020004" pitchFamily="2" charset="0"/>
            </a:rPr>
            <a:t>Objects held in visual memory</a:t>
          </a:r>
          <a:endParaRPr lang="en-US" dirty="0">
            <a:latin typeface="BentonSans Light" panose="02000404020000020004" pitchFamily="2" charset="0"/>
          </a:endParaRPr>
        </a:p>
      </dgm:t>
    </dgm:pt>
    <dgm:pt modelId="{2D13363B-67E7-41EB-9C61-6292050A2093}" type="parTrans" cxnId="{32C3028F-0930-484C-8575-3764D35AABB6}">
      <dgm:prSet/>
      <dgm:spPr/>
      <dgm:t>
        <a:bodyPr/>
        <a:lstStyle/>
        <a:p>
          <a:endParaRPr lang="en-US">
            <a:latin typeface="BentonSans Light" panose="02000404020000020004" pitchFamily="2" charset="0"/>
          </a:endParaRPr>
        </a:p>
      </dgm:t>
    </dgm:pt>
    <dgm:pt modelId="{D01AF864-3254-4537-8A27-B720392FF96A}" type="sibTrans" cxnId="{32C3028F-0930-484C-8575-3764D35AABB6}">
      <dgm:prSet/>
      <dgm:spPr/>
      <dgm:t>
        <a:bodyPr/>
        <a:lstStyle/>
        <a:p>
          <a:endParaRPr lang="en-US">
            <a:latin typeface="BentonSans Light" panose="02000404020000020004" pitchFamily="2" charset="0"/>
          </a:endParaRPr>
        </a:p>
      </dgm:t>
    </dgm:pt>
    <dgm:pt modelId="{A027B9E8-38D4-447F-A726-E3FBFF397CEE}">
      <dgm:prSet phldrT="[Text]"/>
      <dgm:spPr/>
      <dgm:t>
        <a:bodyPr/>
        <a:lstStyle/>
        <a:p>
          <a:r>
            <a:rPr lang="en-US" dirty="0" smtClean="0">
              <a:latin typeface="BentonSans Light" panose="02000404020000020004" pitchFamily="2" charset="0"/>
            </a:rPr>
            <a:t>Attention-driven</a:t>
          </a:r>
          <a:endParaRPr lang="en-US" dirty="0">
            <a:latin typeface="BentonSans Light" panose="02000404020000020004" pitchFamily="2" charset="0"/>
          </a:endParaRPr>
        </a:p>
      </dgm:t>
    </dgm:pt>
    <dgm:pt modelId="{5F7E57F3-8B83-4981-BD91-ABE799B160D9}" type="parTrans" cxnId="{2B0A554E-DEC6-400C-ACB3-2AE84E2793E8}">
      <dgm:prSet/>
      <dgm:spPr/>
      <dgm:t>
        <a:bodyPr/>
        <a:lstStyle/>
        <a:p>
          <a:endParaRPr lang="en-US">
            <a:latin typeface="BentonSans Light" panose="02000404020000020004" pitchFamily="2" charset="0"/>
          </a:endParaRPr>
        </a:p>
      </dgm:t>
    </dgm:pt>
    <dgm:pt modelId="{223BE453-26BB-49E5-B900-049724DC2972}" type="sibTrans" cxnId="{2B0A554E-DEC6-400C-ACB3-2AE84E2793E8}">
      <dgm:prSet/>
      <dgm:spPr/>
      <dgm:t>
        <a:bodyPr/>
        <a:lstStyle/>
        <a:p>
          <a:endParaRPr lang="en-US">
            <a:latin typeface="BentonSans Light" panose="02000404020000020004" pitchFamily="2" charset="0"/>
          </a:endParaRPr>
        </a:p>
      </dgm:t>
    </dgm:pt>
    <dgm:pt modelId="{38D7432B-E43A-4BA8-A474-9D1113A8F9B3}">
      <dgm:prSet phldrT="[Text]"/>
      <dgm:spPr/>
      <dgm:t>
        <a:bodyPr/>
        <a:lstStyle/>
        <a:p>
          <a:r>
            <a:rPr lang="en-US" dirty="0" err="1" smtClean="0">
              <a:latin typeface="BentonSans Light" panose="02000404020000020004" pitchFamily="2" charset="0"/>
            </a:rPr>
            <a:t>Colour</a:t>
          </a:r>
          <a:endParaRPr lang="en-US" dirty="0">
            <a:latin typeface="BentonSans Light" panose="02000404020000020004" pitchFamily="2" charset="0"/>
          </a:endParaRPr>
        </a:p>
      </dgm:t>
    </dgm:pt>
    <dgm:pt modelId="{3F87DB76-8288-4D2D-967C-5BA143122424}" type="parTrans" cxnId="{E883C6A5-BCFC-448E-97A3-5635C3362E1D}">
      <dgm:prSet/>
      <dgm:spPr/>
      <dgm:t>
        <a:bodyPr/>
        <a:lstStyle/>
        <a:p>
          <a:endParaRPr lang="en-US">
            <a:latin typeface="BentonSans Light" panose="02000404020000020004" pitchFamily="2" charset="0"/>
          </a:endParaRPr>
        </a:p>
      </dgm:t>
    </dgm:pt>
    <dgm:pt modelId="{FCF4B825-78BE-41A3-AC05-7960D75EE213}" type="sibTrans" cxnId="{E883C6A5-BCFC-448E-97A3-5635C3362E1D}">
      <dgm:prSet/>
      <dgm:spPr/>
      <dgm:t>
        <a:bodyPr/>
        <a:lstStyle/>
        <a:p>
          <a:endParaRPr lang="en-US">
            <a:latin typeface="BentonSans Light" panose="02000404020000020004" pitchFamily="2" charset="0"/>
          </a:endParaRPr>
        </a:p>
      </dgm:t>
    </dgm:pt>
    <dgm:pt modelId="{83E78EA0-E9AB-448F-B658-258F54434623}">
      <dgm:prSet phldrT="[Text]"/>
      <dgm:spPr/>
      <dgm:t>
        <a:bodyPr/>
        <a:lstStyle/>
        <a:p>
          <a:r>
            <a:rPr lang="en-US" dirty="0" smtClean="0">
              <a:latin typeface="BentonSans Light" panose="02000404020000020004" pitchFamily="2" charset="0"/>
            </a:rPr>
            <a:t>Spatial</a:t>
          </a:r>
          <a:endParaRPr lang="en-US" dirty="0">
            <a:latin typeface="BentonSans Light" panose="02000404020000020004" pitchFamily="2" charset="0"/>
          </a:endParaRPr>
        </a:p>
      </dgm:t>
    </dgm:pt>
    <dgm:pt modelId="{0B3D4C80-3EEA-411F-8EA2-33A330F5C440}" type="parTrans" cxnId="{F0FFD521-86FB-4D76-BA25-41B2C0DE2915}">
      <dgm:prSet/>
      <dgm:spPr/>
      <dgm:t>
        <a:bodyPr/>
        <a:lstStyle/>
        <a:p>
          <a:endParaRPr lang="en-US">
            <a:latin typeface="BentonSans Light" panose="02000404020000020004" pitchFamily="2" charset="0"/>
          </a:endParaRPr>
        </a:p>
      </dgm:t>
    </dgm:pt>
    <dgm:pt modelId="{3310DC2D-CD9B-4F71-B3F3-30D96B7AB63F}" type="sibTrans" cxnId="{F0FFD521-86FB-4D76-BA25-41B2C0DE2915}">
      <dgm:prSet/>
      <dgm:spPr/>
      <dgm:t>
        <a:bodyPr/>
        <a:lstStyle/>
        <a:p>
          <a:endParaRPr lang="en-US">
            <a:latin typeface="BentonSans Light" panose="02000404020000020004" pitchFamily="2" charset="0"/>
          </a:endParaRPr>
        </a:p>
      </dgm:t>
    </dgm:pt>
    <dgm:pt modelId="{7838CD95-FD19-4DED-AD3A-2F5DC0E9648B}">
      <dgm:prSet phldrT="[Text]"/>
      <dgm:spPr/>
      <dgm:t>
        <a:bodyPr/>
        <a:lstStyle/>
        <a:p>
          <a:r>
            <a:rPr lang="en-US" dirty="0" smtClean="0">
              <a:latin typeface="BentonSans Light" panose="02000404020000020004" pitchFamily="2" charset="0"/>
            </a:rPr>
            <a:t>Movement</a:t>
          </a:r>
          <a:endParaRPr lang="en-US" dirty="0">
            <a:latin typeface="BentonSans Light" panose="02000404020000020004" pitchFamily="2" charset="0"/>
          </a:endParaRPr>
        </a:p>
      </dgm:t>
    </dgm:pt>
    <dgm:pt modelId="{2F3CF9D4-8102-4293-B2AC-6002ECD046C9}" type="parTrans" cxnId="{3C41C24D-7ED7-4E92-8B61-05379A912E4C}">
      <dgm:prSet/>
      <dgm:spPr/>
      <dgm:t>
        <a:bodyPr/>
        <a:lstStyle/>
        <a:p>
          <a:endParaRPr lang="en-US">
            <a:latin typeface="BentonSans Light" panose="02000404020000020004" pitchFamily="2" charset="0"/>
          </a:endParaRPr>
        </a:p>
      </dgm:t>
    </dgm:pt>
    <dgm:pt modelId="{BA564A92-E0A7-41C7-85A8-9C4AEEF714AE}" type="sibTrans" cxnId="{3C41C24D-7ED7-4E92-8B61-05379A912E4C}">
      <dgm:prSet/>
      <dgm:spPr/>
      <dgm:t>
        <a:bodyPr/>
        <a:lstStyle/>
        <a:p>
          <a:endParaRPr lang="en-US">
            <a:latin typeface="BentonSans Light" panose="02000404020000020004" pitchFamily="2" charset="0"/>
          </a:endParaRPr>
        </a:p>
      </dgm:t>
    </dgm:pt>
    <dgm:pt modelId="{857038E8-CD41-46F5-88CC-E5BF2CB48B68}" type="pres">
      <dgm:prSet presAssocID="{155468A6-9CDE-4B91-A299-3FE2D893489C}" presName="linearFlow" presStyleCnt="0">
        <dgm:presLayoutVars>
          <dgm:dir/>
          <dgm:animLvl val="lvl"/>
          <dgm:resizeHandles val="exact"/>
        </dgm:presLayoutVars>
      </dgm:prSet>
      <dgm:spPr/>
      <dgm:t>
        <a:bodyPr/>
        <a:lstStyle/>
        <a:p>
          <a:endParaRPr lang="en-US"/>
        </a:p>
      </dgm:t>
    </dgm:pt>
    <dgm:pt modelId="{8D422107-FB17-45E3-8E34-81900E1EA14C}" type="pres">
      <dgm:prSet presAssocID="{2F62F15A-9A36-4937-AEAC-F681AC29621F}" presName="composite" presStyleCnt="0"/>
      <dgm:spPr/>
    </dgm:pt>
    <dgm:pt modelId="{1E8F8FA7-AC1A-4CB1-873B-8329DC968A11}" type="pres">
      <dgm:prSet presAssocID="{2F62F15A-9A36-4937-AEAC-F681AC29621F}" presName="parTx" presStyleLbl="node1" presStyleIdx="0" presStyleCnt="3">
        <dgm:presLayoutVars>
          <dgm:chMax val="0"/>
          <dgm:chPref val="0"/>
          <dgm:bulletEnabled val="1"/>
        </dgm:presLayoutVars>
      </dgm:prSet>
      <dgm:spPr/>
      <dgm:t>
        <a:bodyPr/>
        <a:lstStyle/>
        <a:p>
          <a:endParaRPr lang="en-US"/>
        </a:p>
      </dgm:t>
    </dgm:pt>
    <dgm:pt modelId="{FAD8CA05-5B0A-4905-AD33-42DC55D72D05}" type="pres">
      <dgm:prSet presAssocID="{2F62F15A-9A36-4937-AEAC-F681AC29621F}" presName="parSh" presStyleLbl="node1" presStyleIdx="0" presStyleCnt="3"/>
      <dgm:spPr/>
      <dgm:t>
        <a:bodyPr/>
        <a:lstStyle/>
        <a:p>
          <a:endParaRPr lang="en-US"/>
        </a:p>
      </dgm:t>
    </dgm:pt>
    <dgm:pt modelId="{B4C318D6-DF82-4923-82A8-A1087ABBA21D}" type="pres">
      <dgm:prSet presAssocID="{2F62F15A-9A36-4937-AEAC-F681AC29621F}" presName="desTx" presStyleLbl="fgAcc1" presStyleIdx="0" presStyleCnt="3">
        <dgm:presLayoutVars>
          <dgm:bulletEnabled val="1"/>
        </dgm:presLayoutVars>
      </dgm:prSet>
      <dgm:spPr/>
      <dgm:t>
        <a:bodyPr/>
        <a:lstStyle/>
        <a:p>
          <a:endParaRPr lang="en-US"/>
        </a:p>
      </dgm:t>
    </dgm:pt>
    <dgm:pt modelId="{378E0B66-4E07-443A-81A2-2F7C5D5C463F}" type="pres">
      <dgm:prSet presAssocID="{B11D6BA5-515F-4152-90F7-096C8751425F}" presName="sibTrans" presStyleLbl="sibTrans2D1" presStyleIdx="0" presStyleCnt="2"/>
      <dgm:spPr/>
      <dgm:t>
        <a:bodyPr/>
        <a:lstStyle/>
        <a:p>
          <a:endParaRPr lang="en-US"/>
        </a:p>
      </dgm:t>
    </dgm:pt>
    <dgm:pt modelId="{660BE9CC-8947-47CA-9A05-9E2D387C0F2D}" type="pres">
      <dgm:prSet presAssocID="{B11D6BA5-515F-4152-90F7-096C8751425F}" presName="connTx" presStyleLbl="sibTrans2D1" presStyleIdx="0" presStyleCnt="2"/>
      <dgm:spPr/>
      <dgm:t>
        <a:bodyPr/>
        <a:lstStyle/>
        <a:p>
          <a:endParaRPr lang="en-US"/>
        </a:p>
      </dgm:t>
    </dgm:pt>
    <dgm:pt modelId="{82DC30ED-9D38-409F-AE24-7C5137990D2F}" type="pres">
      <dgm:prSet presAssocID="{E1B265B9-C79F-4A63-A533-9537B38A4E82}" presName="composite" presStyleCnt="0"/>
      <dgm:spPr/>
    </dgm:pt>
    <dgm:pt modelId="{E080F21B-65B3-4426-975A-F065FC47A739}" type="pres">
      <dgm:prSet presAssocID="{E1B265B9-C79F-4A63-A533-9537B38A4E82}" presName="parTx" presStyleLbl="node1" presStyleIdx="0" presStyleCnt="3">
        <dgm:presLayoutVars>
          <dgm:chMax val="0"/>
          <dgm:chPref val="0"/>
          <dgm:bulletEnabled val="1"/>
        </dgm:presLayoutVars>
      </dgm:prSet>
      <dgm:spPr/>
      <dgm:t>
        <a:bodyPr/>
        <a:lstStyle/>
        <a:p>
          <a:endParaRPr lang="en-US"/>
        </a:p>
      </dgm:t>
    </dgm:pt>
    <dgm:pt modelId="{E7461CBE-DD30-4B76-A9A9-01AA4FA86D1D}" type="pres">
      <dgm:prSet presAssocID="{E1B265B9-C79F-4A63-A533-9537B38A4E82}" presName="parSh" presStyleLbl="node1" presStyleIdx="1" presStyleCnt="3"/>
      <dgm:spPr/>
      <dgm:t>
        <a:bodyPr/>
        <a:lstStyle/>
        <a:p>
          <a:endParaRPr lang="en-US"/>
        </a:p>
      </dgm:t>
    </dgm:pt>
    <dgm:pt modelId="{1C1C1D83-C276-485D-BEBD-AD044FE786A7}" type="pres">
      <dgm:prSet presAssocID="{E1B265B9-C79F-4A63-A533-9537B38A4E82}" presName="desTx" presStyleLbl="fgAcc1" presStyleIdx="1" presStyleCnt="3">
        <dgm:presLayoutVars>
          <dgm:bulletEnabled val="1"/>
        </dgm:presLayoutVars>
      </dgm:prSet>
      <dgm:spPr/>
      <dgm:t>
        <a:bodyPr/>
        <a:lstStyle/>
        <a:p>
          <a:endParaRPr lang="en-US"/>
        </a:p>
      </dgm:t>
    </dgm:pt>
    <dgm:pt modelId="{8A20B800-7DE2-463B-9C10-1D24F250AF2E}" type="pres">
      <dgm:prSet presAssocID="{0FE5462E-E1D9-4BEA-8296-59D6D9B7764F}" presName="sibTrans" presStyleLbl="sibTrans2D1" presStyleIdx="1" presStyleCnt="2"/>
      <dgm:spPr/>
      <dgm:t>
        <a:bodyPr/>
        <a:lstStyle/>
        <a:p>
          <a:endParaRPr lang="en-US"/>
        </a:p>
      </dgm:t>
    </dgm:pt>
    <dgm:pt modelId="{ECB983B2-AB98-4A77-BE89-37388E34B687}" type="pres">
      <dgm:prSet presAssocID="{0FE5462E-E1D9-4BEA-8296-59D6D9B7764F}" presName="connTx" presStyleLbl="sibTrans2D1" presStyleIdx="1" presStyleCnt="2"/>
      <dgm:spPr/>
      <dgm:t>
        <a:bodyPr/>
        <a:lstStyle/>
        <a:p>
          <a:endParaRPr lang="en-US"/>
        </a:p>
      </dgm:t>
    </dgm:pt>
    <dgm:pt modelId="{E645B677-C495-4184-8FEB-540B7E4BD8F8}" type="pres">
      <dgm:prSet presAssocID="{F0374CCE-A812-40FD-B990-D4DB4E79C4AE}" presName="composite" presStyleCnt="0"/>
      <dgm:spPr/>
    </dgm:pt>
    <dgm:pt modelId="{F9D8B730-3AAE-455C-9B47-E4698324902F}" type="pres">
      <dgm:prSet presAssocID="{F0374CCE-A812-40FD-B990-D4DB4E79C4AE}" presName="parTx" presStyleLbl="node1" presStyleIdx="1" presStyleCnt="3">
        <dgm:presLayoutVars>
          <dgm:chMax val="0"/>
          <dgm:chPref val="0"/>
          <dgm:bulletEnabled val="1"/>
        </dgm:presLayoutVars>
      </dgm:prSet>
      <dgm:spPr/>
      <dgm:t>
        <a:bodyPr/>
        <a:lstStyle/>
        <a:p>
          <a:endParaRPr lang="en-US"/>
        </a:p>
      </dgm:t>
    </dgm:pt>
    <dgm:pt modelId="{ECBBF2E2-D4C9-4820-BF72-B9703607F3FC}" type="pres">
      <dgm:prSet presAssocID="{F0374CCE-A812-40FD-B990-D4DB4E79C4AE}" presName="parSh" presStyleLbl="node1" presStyleIdx="2" presStyleCnt="3"/>
      <dgm:spPr/>
      <dgm:t>
        <a:bodyPr/>
        <a:lstStyle/>
        <a:p>
          <a:endParaRPr lang="en-US"/>
        </a:p>
      </dgm:t>
    </dgm:pt>
    <dgm:pt modelId="{7EF281C1-48A1-44A5-96A7-808438BDC5B0}" type="pres">
      <dgm:prSet presAssocID="{F0374CCE-A812-40FD-B990-D4DB4E79C4AE}" presName="desTx" presStyleLbl="fgAcc1" presStyleIdx="2" presStyleCnt="3">
        <dgm:presLayoutVars>
          <dgm:bulletEnabled val="1"/>
        </dgm:presLayoutVars>
      </dgm:prSet>
      <dgm:spPr/>
      <dgm:t>
        <a:bodyPr/>
        <a:lstStyle/>
        <a:p>
          <a:endParaRPr lang="en-US"/>
        </a:p>
      </dgm:t>
    </dgm:pt>
  </dgm:ptLst>
  <dgm:cxnLst>
    <dgm:cxn modelId="{926F311B-1981-4181-9ABB-9B020EC7A3AB}" srcId="{155468A6-9CDE-4B91-A299-3FE2D893489C}" destId="{E1B265B9-C79F-4A63-A533-9537B38A4E82}" srcOrd="1" destOrd="0" parTransId="{C111D153-0369-4C4E-8A74-0B5868DF356F}" sibTransId="{0FE5462E-E1D9-4BEA-8296-59D6D9B7764F}"/>
    <dgm:cxn modelId="{5BCCC26F-3CE0-4756-8421-094DE843756B}" type="presOf" srcId="{1388C04F-4ED0-443F-9895-C86151F593DD}" destId="{B4C318D6-DF82-4923-82A8-A1087ABBA21D}" srcOrd="0" destOrd="1" presId="urn:microsoft.com/office/officeart/2005/8/layout/process3"/>
    <dgm:cxn modelId="{B5F96C11-911A-42F8-918B-44929BC207A9}" type="presOf" srcId="{F0374CCE-A812-40FD-B990-D4DB4E79C4AE}" destId="{ECBBF2E2-D4C9-4820-BF72-B9703607F3FC}" srcOrd="1" destOrd="0" presId="urn:microsoft.com/office/officeart/2005/8/layout/process3"/>
    <dgm:cxn modelId="{9024A96D-D8EB-402A-863E-49903C5F0C8B}" srcId="{E1B265B9-C79F-4A63-A533-9537B38A4E82}" destId="{0B5320C2-5A60-4AA3-8CF5-56F0916F6648}" srcOrd="1" destOrd="0" parTransId="{D0CC3AC4-45DE-4990-84BB-C6E46FA61021}" sibTransId="{F9031BFC-7EC9-49CF-915F-50BE27019D28}"/>
    <dgm:cxn modelId="{D6816D36-3F8B-4D2B-99F5-CBDE0A724DE4}" type="presOf" srcId="{83E78EA0-E9AB-448F-B658-258F54434623}" destId="{B4C318D6-DF82-4923-82A8-A1087ABBA21D}" srcOrd="0" destOrd="3" presId="urn:microsoft.com/office/officeart/2005/8/layout/process3"/>
    <dgm:cxn modelId="{568BFCEC-66B8-44BE-AE8B-C66334B83AAD}" type="presOf" srcId="{1C14AF71-529B-46CD-B1C7-A37FC91F70C1}" destId="{7EF281C1-48A1-44A5-96A7-808438BDC5B0}" srcOrd="0" destOrd="0" presId="urn:microsoft.com/office/officeart/2005/8/layout/process3"/>
    <dgm:cxn modelId="{71B83DDB-A2CE-4D14-9CE1-E6AE1297B7A0}" type="presOf" srcId="{2F62F15A-9A36-4937-AEAC-F681AC29621F}" destId="{FAD8CA05-5B0A-4905-AD33-42DC55D72D05}" srcOrd="1" destOrd="0" presId="urn:microsoft.com/office/officeart/2005/8/layout/process3"/>
    <dgm:cxn modelId="{2B0A554E-DEC6-400C-ACB3-2AE84E2793E8}" srcId="{F0374CCE-A812-40FD-B990-D4DB4E79C4AE}" destId="{A027B9E8-38D4-447F-A726-E3FBFF397CEE}" srcOrd="2" destOrd="0" parTransId="{5F7E57F3-8B83-4981-BD91-ABE799B160D9}" sibTransId="{223BE453-26BB-49E5-B900-049724DC2972}"/>
    <dgm:cxn modelId="{B24108E1-30A0-40A8-88A1-64664021499E}" srcId="{2F62F15A-9A36-4937-AEAC-F681AC29621F}" destId="{02E374BC-C23A-4FDF-8CB1-100C7DC2B9CE}" srcOrd="5" destOrd="0" parTransId="{1BD75C0C-FAE0-4B52-A35F-E9D339F9CA45}" sibTransId="{6333D712-A01A-4764-A77A-172DA2C0EB3F}"/>
    <dgm:cxn modelId="{BAF7D274-21B6-4639-AF3D-B5A1A3DA9154}" srcId="{E1B265B9-C79F-4A63-A533-9537B38A4E82}" destId="{11ECBA07-85D9-4F44-9437-120EE2CC1947}" srcOrd="2" destOrd="0" parTransId="{769CCD97-76F6-4266-9A4C-0B8C476665B4}" sibTransId="{EA966627-8976-4A30-871A-7B3A0F56DE52}"/>
    <dgm:cxn modelId="{6AE19469-50C4-4B75-81CA-609D933D0BA1}" type="presOf" srcId="{0B5320C2-5A60-4AA3-8CF5-56F0916F6648}" destId="{1C1C1D83-C276-485D-BEBD-AD044FE786A7}" srcOrd="0" destOrd="1" presId="urn:microsoft.com/office/officeart/2005/8/layout/process3"/>
    <dgm:cxn modelId="{D21019CC-2657-41D0-B778-B2E1C0FADEFF}" type="presOf" srcId="{02E374BC-C23A-4FDF-8CB1-100C7DC2B9CE}" destId="{B4C318D6-DF82-4923-82A8-A1087ABBA21D}" srcOrd="0" destOrd="5" presId="urn:microsoft.com/office/officeart/2005/8/layout/process3"/>
    <dgm:cxn modelId="{73765964-A46B-479C-8415-B53E8C1F8F85}" type="presOf" srcId="{B11D6BA5-515F-4152-90F7-096C8751425F}" destId="{660BE9CC-8947-47CA-9A05-9E2D387C0F2D}" srcOrd="1" destOrd="0" presId="urn:microsoft.com/office/officeart/2005/8/layout/process3"/>
    <dgm:cxn modelId="{6D812C09-804A-4113-8325-F09BF4523FE0}" srcId="{E1B265B9-C79F-4A63-A533-9537B38A4E82}" destId="{D8BAA7AF-8BB9-45B2-BC24-8A2EA664AD2D}" srcOrd="0" destOrd="0" parTransId="{CE6A1790-E062-4FE6-B231-E893B52A2AC1}" sibTransId="{F47507F2-ACB0-4052-865C-47B827413AEE}"/>
    <dgm:cxn modelId="{E883C6A5-BCFC-448E-97A3-5635C3362E1D}" srcId="{2F62F15A-9A36-4937-AEAC-F681AC29621F}" destId="{38D7432B-E43A-4BA8-A474-9D1113A8F9B3}" srcOrd="2" destOrd="0" parTransId="{3F87DB76-8288-4D2D-967C-5BA143122424}" sibTransId="{FCF4B825-78BE-41A3-AC05-7960D75EE213}"/>
    <dgm:cxn modelId="{F0FFD521-86FB-4D76-BA25-41B2C0DE2915}" srcId="{2F62F15A-9A36-4937-AEAC-F681AC29621F}" destId="{83E78EA0-E9AB-448F-B658-258F54434623}" srcOrd="3" destOrd="0" parTransId="{0B3D4C80-3EEA-411F-8EA2-33A330F5C440}" sibTransId="{3310DC2D-CD9B-4F71-B3F3-30D96B7AB63F}"/>
    <dgm:cxn modelId="{C9EAC2C1-0FB6-4D3A-A95D-149974A70C23}" srcId="{155468A6-9CDE-4B91-A299-3FE2D893489C}" destId="{F0374CCE-A812-40FD-B990-D4DB4E79C4AE}" srcOrd="2" destOrd="0" parTransId="{CF406516-E9B7-45AD-B611-957B072AB61F}" sibTransId="{13D69AF8-B717-40DB-8B17-9D87D7DBEF48}"/>
    <dgm:cxn modelId="{32C3028F-0930-484C-8575-3764D35AABB6}" srcId="{F0374CCE-A812-40FD-B990-D4DB4E79C4AE}" destId="{A656217C-8534-4F0F-B7D1-966FFB8CA15A}" srcOrd="1" destOrd="0" parTransId="{2D13363B-67E7-41EB-9C61-6292050A2093}" sibTransId="{D01AF864-3254-4537-8A27-B720392FF96A}"/>
    <dgm:cxn modelId="{777DAF84-DF74-4B1E-90FE-1BE5FD60397B}" type="presOf" srcId="{0FE5462E-E1D9-4BEA-8296-59D6D9B7764F}" destId="{ECB983B2-AB98-4A77-BE89-37388E34B687}" srcOrd="1" destOrd="0" presId="urn:microsoft.com/office/officeart/2005/8/layout/process3"/>
    <dgm:cxn modelId="{3C41C24D-7ED7-4E92-8B61-05379A912E4C}" srcId="{2F62F15A-9A36-4937-AEAC-F681AC29621F}" destId="{7838CD95-FD19-4DED-AD3A-2F5DC0E9648B}" srcOrd="4" destOrd="0" parTransId="{2F3CF9D4-8102-4293-B2AC-6002ECD046C9}" sibTransId="{BA564A92-E0A7-41C7-85A8-9C4AEEF714AE}"/>
    <dgm:cxn modelId="{90E97C80-AE08-4092-BDD0-50B7C60CEE9C}" type="presOf" srcId="{7838CD95-FD19-4DED-AD3A-2F5DC0E9648B}" destId="{B4C318D6-DF82-4923-82A8-A1087ABBA21D}" srcOrd="0" destOrd="4" presId="urn:microsoft.com/office/officeart/2005/8/layout/process3"/>
    <dgm:cxn modelId="{633D1AE3-22A1-468F-9C9C-9CC11FCE2477}" srcId="{2F62F15A-9A36-4937-AEAC-F681AC29621F}" destId="{1388C04F-4ED0-443F-9895-C86151F593DD}" srcOrd="1" destOrd="0" parTransId="{3EC4B679-1F4C-4DE9-99FD-27D3F5AFCA02}" sibTransId="{D24C426B-7EB7-49A4-BA0D-18A4144893D5}"/>
    <dgm:cxn modelId="{A7407C9C-026F-41F2-B1DA-1005BC7F905B}" srcId="{155468A6-9CDE-4B91-A299-3FE2D893489C}" destId="{2F62F15A-9A36-4937-AEAC-F681AC29621F}" srcOrd="0" destOrd="0" parTransId="{E6C24AF5-9DE0-41C8-8A3E-0F88AAA8F3E7}" sibTransId="{B11D6BA5-515F-4152-90F7-096C8751425F}"/>
    <dgm:cxn modelId="{BE361DAC-3294-4184-9B1C-63739346B109}" type="presOf" srcId="{F0374CCE-A812-40FD-B990-D4DB4E79C4AE}" destId="{F9D8B730-3AAE-455C-9B47-E4698324902F}" srcOrd="0" destOrd="0" presId="urn:microsoft.com/office/officeart/2005/8/layout/process3"/>
    <dgm:cxn modelId="{CF1C24AA-94A9-4FA2-BC96-987EF4B27F5B}" type="presOf" srcId="{C37CB3D9-4670-4BAA-98D7-A5250DC018C7}" destId="{B4C318D6-DF82-4923-82A8-A1087ABBA21D}" srcOrd="0" destOrd="0" presId="urn:microsoft.com/office/officeart/2005/8/layout/process3"/>
    <dgm:cxn modelId="{6DA332E9-4679-4229-9A67-7EC2250C923F}" type="presOf" srcId="{A027B9E8-38D4-447F-A726-E3FBFF397CEE}" destId="{7EF281C1-48A1-44A5-96A7-808438BDC5B0}" srcOrd="0" destOrd="2" presId="urn:microsoft.com/office/officeart/2005/8/layout/process3"/>
    <dgm:cxn modelId="{ECA15E4B-6235-408A-8350-EFD30C640A0F}" type="presOf" srcId="{38D7432B-E43A-4BA8-A474-9D1113A8F9B3}" destId="{B4C318D6-DF82-4923-82A8-A1087ABBA21D}" srcOrd="0" destOrd="2" presId="urn:microsoft.com/office/officeart/2005/8/layout/process3"/>
    <dgm:cxn modelId="{8A3D9BFA-87E8-47D3-81DC-1B39C0082A67}" type="presOf" srcId="{D8BAA7AF-8BB9-45B2-BC24-8A2EA664AD2D}" destId="{1C1C1D83-C276-485D-BEBD-AD044FE786A7}" srcOrd="0" destOrd="0" presId="urn:microsoft.com/office/officeart/2005/8/layout/process3"/>
    <dgm:cxn modelId="{28D7BAA3-F911-4A24-9719-422DF6E46279}" srcId="{F0374CCE-A812-40FD-B990-D4DB4E79C4AE}" destId="{1C14AF71-529B-46CD-B1C7-A37FC91F70C1}" srcOrd="0" destOrd="0" parTransId="{13089208-36EC-4D85-B5FE-F6DADDB7B80C}" sibTransId="{E77F3AC8-332D-4F95-89EF-6334DEA0B667}"/>
    <dgm:cxn modelId="{C994904B-8257-4EC5-AF30-BE3150B513E5}" type="presOf" srcId="{155468A6-9CDE-4B91-A299-3FE2D893489C}" destId="{857038E8-CD41-46F5-88CC-E5BF2CB48B68}" srcOrd="0" destOrd="0" presId="urn:microsoft.com/office/officeart/2005/8/layout/process3"/>
    <dgm:cxn modelId="{7D69385B-D89A-4B1C-A3F0-0B1BAD136A21}" srcId="{2F62F15A-9A36-4937-AEAC-F681AC29621F}" destId="{C37CB3D9-4670-4BAA-98D7-A5250DC018C7}" srcOrd="0" destOrd="0" parTransId="{84BFB6AB-A3E3-4EC9-9C7A-17E8D3FE369B}" sibTransId="{E4E6B0DA-BFC4-4CA5-B49C-38322FE3235F}"/>
    <dgm:cxn modelId="{2289AAE6-F5A3-4A62-86AF-58B6B7CE8FF4}" type="presOf" srcId="{E1B265B9-C79F-4A63-A533-9537B38A4E82}" destId="{E080F21B-65B3-4426-975A-F065FC47A739}" srcOrd="0" destOrd="0" presId="urn:microsoft.com/office/officeart/2005/8/layout/process3"/>
    <dgm:cxn modelId="{90A0B345-3C21-479B-8D2F-CE58CE8D7239}" type="presOf" srcId="{E1B265B9-C79F-4A63-A533-9537B38A4E82}" destId="{E7461CBE-DD30-4B76-A9A9-01AA4FA86D1D}" srcOrd="1" destOrd="0" presId="urn:microsoft.com/office/officeart/2005/8/layout/process3"/>
    <dgm:cxn modelId="{7581D536-51D2-4B89-9F5F-44EF8D41ADA2}" type="presOf" srcId="{B11D6BA5-515F-4152-90F7-096C8751425F}" destId="{378E0B66-4E07-443A-81A2-2F7C5D5C463F}" srcOrd="0" destOrd="0" presId="urn:microsoft.com/office/officeart/2005/8/layout/process3"/>
    <dgm:cxn modelId="{5A52F7E5-A7EE-402F-837B-36C58A011AF5}" type="presOf" srcId="{A656217C-8534-4F0F-B7D1-966FFB8CA15A}" destId="{7EF281C1-48A1-44A5-96A7-808438BDC5B0}" srcOrd="0" destOrd="1" presId="urn:microsoft.com/office/officeart/2005/8/layout/process3"/>
    <dgm:cxn modelId="{F6CF50BF-BEDC-4709-9666-88FE72F7838D}" type="presOf" srcId="{2F62F15A-9A36-4937-AEAC-F681AC29621F}" destId="{1E8F8FA7-AC1A-4CB1-873B-8329DC968A11}" srcOrd="0" destOrd="0" presId="urn:microsoft.com/office/officeart/2005/8/layout/process3"/>
    <dgm:cxn modelId="{E61A73E7-C9D6-4963-AC0C-1E8F3929BEEF}" type="presOf" srcId="{11ECBA07-85D9-4F44-9437-120EE2CC1947}" destId="{1C1C1D83-C276-485D-BEBD-AD044FE786A7}" srcOrd="0" destOrd="2" presId="urn:microsoft.com/office/officeart/2005/8/layout/process3"/>
    <dgm:cxn modelId="{226ED9DC-3D4A-470E-AC3A-7CDF01E7B0AB}" type="presOf" srcId="{0FE5462E-E1D9-4BEA-8296-59D6D9B7764F}" destId="{8A20B800-7DE2-463B-9C10-1D24F250AF2E}" srcOrd="0" destOrd="0" presId="urn:microsoft.com/office/officeart/2005/8/layout/process3"/>
    <dgm:cxn modelId="{6FDB0010-B134-4E09-9E66-E826CCC7C76B}" type="presParOf" srcId="{857038E8-CD41-46F5-88CC-E5BF2CB48B68}" destId="{8D422107-FB17-45E3-8E34-81900E1EA14C}" srcOrd="0" destOrd="0" presId="urn:microsoft.com/office/officeart/2005/8/layout/process3"/>
    <dgm:cxn modelId="{50BEB798-6F17-44E9-B138-3E6379BE7D7C}" type="presParOf" srcId="{8D422107-FB17-45E3-8E34-81900E1EA14C}" destId="{1E8F8FA7-AC1A-4CB1-873B-8329DC968A11}" srcOrd="0" destOrd="0" presId="urn:microsoft.com/office/officeart/2005/8/layout/process3"/>
    <dgm:cxn modelId="{A629B284-2F61-49BE-BBE8-D86DE32B291F}" type="presParOf" srcId="{8D422107-FB17-45E3-8E34-81900E1EA14C}" destId="{FAD8CA05-5B0A-4905-AD33-42DC55D72D05}" srcOrd="1" destOrd="0" presId="urn:microsoft.com/office/officeart/2005/8/layout/process3"/>
    <dgm:cxn modelId="{69A851EE-AF67-49C1-A9EF-854843965202}" type="presParOf" srcId="{8D422107-FB17-45E3-8E34-81900E1EA14C}" destId="{B4C318D6-DF82-4923-82A8-A1087ABBA21D}" srcOrd="2" destOrd="0" presId="urn:microsoft.com/office/officeart/2005/8/layout/process3"/>
    <dgm:cxn modelId="{7E08FF77-5645-459C-9C6A-98618713CE46}" type="presParOf" srcId="{857038E8-CD41-46F5-88CC-E5BF2CB48B68}" destId="{378E0B66-4E07-443A-81A2-2F7C5D5C463F}" srcOrd="1" destOrd="0" presId="urn:microsoft.com/office/officeart/2005/8/layout/process3"/>
    <dgm:cxn modelId="{4D28C95F-F6A3-4BC2-B299-E686922C0CB5}" type="presParOf" srcId="{378E0B66-4E07-443A-81A2-2F7C5D5C463F}" destId="{660BE9CC-8947-47CA-9A05-9E2D387C0F2D}" srcOrd="0" destOrd="0" presId="urn:microsoft.com/office/officeart/2005/8/layout/process3"/>
    <dgm:cxn modelId="{81400068-BA29-4381-B7B1-87A505FA3B5B}" type="presParOf" srcId="{857038E8-CD41-46F5-88CC-E5BF2CB48B68}" destId="{82DC30ED-9D38-409F-AE24-7C5137990D2F}" srcOrd="2" destOrd="0" presId="urn:microsoft.com/office/officeart/2005/8/layout/process3"/>
    <dgm:cxn modelId="{BEF8366F-9415-4115-95DE-9A0B3DEB1DB3}" type="presParOf" srcId="{82DC30ED-9D38-409F-AE24-7C5137990D2F}" destId="{E080F21B-65B3-4426-975A-F065FC47A739}" srcOrd="0" destOrd="0" presId="urn:microsoft.com/office/officeart/2005/8/layout/process3"/>
    <dgm:cxn modelId="{2CD7DCC1-3EE1-4868-861C-414734E2E6DF}" type="presParOf" srcId="{82DC30ED-9D38-409F-AE24-7C5137990D2F}" destId="{E7461CBE-DD30-4B76-A9A9-01AA4FA86D1D}" srcOrd="1" destOrd="0" presId="urn:microsoft.com/office/officeart/2005/8/layout/process3"/>
    <dgm:cxn modelId="{CC0A6A4F-7DCD-45A1-96F4-FFFB66E00CB4}" type="presParOf" srcId="{82DC30ED-9D38-409F-AE24-7C5137990D2F}" destId="{1C1C1D83-C276-485D-BEBD-AD044FE786A7}" srcOrd="2" destOrd="0" presId="urn:microsoft.com/office/officeart/2005/8/layout/process3"/>
    <dgm:cxn modelId="{47E76571-EE0D-4F1A-AFA6-A79CD38200C8}" type="presParOf" srcId="{857038E8-CD41-46F5-88CC-E5BF2CB48B68}" destId="{8A20B800-7DE2-463B-9C10-1D24F250AF2E}" srcOrd="3" destOrd="0" presId="urn:microsoft.com/office/officeart/2005/8/layout/process3"/>
    <dgm:cxn modelId="{96D636F6-FC26-4B6F-93A7-E32372B5E26C}" type="presParOf" srcId="{8A20B800-7DE2-463B-9C10-1D24F250AF2E}" destId="{ECB983B2-AB98-4A77-BE89-37388E34B687}" srcOrd="0" destOrd="0" presId="urn:microsoft.com/office/officeart/2005/8/layout/process3"/>
    <dgm:cxn modelId="{9FC9E295-64DD-499F-934B-2B875CE1256F}" type="presParOf" srcId="{857038E8-CD41-46F5-88CC-E5BF2CB48B68}" destId="{E645B677-C495-4184-8FEB-540B7E4BD8F8}" srcOrd="4" destOrd="0" presId="urn:microsoft.com/office/officeart/2005/8/layout/process3"/>
    <dgm:cxn modelId="{5A36FD6A-0F91-49CB-990C-33FD7A7F0248}" type="presParOf" srcId="{E645B677-C495-4184-8FEB-540B7E4BD8F8}" destId="{F9D8B730-3AAE-455C-9B47-E4698324902F}" srcOrd="0" destOrd="0" presId="urn:microsoft.com/office/officeart/2005/8/layout/process3"/>
    <dgm:cxn modelId="{F601BBCF-B7E6-4933-B998-AB9D204BAF6D}" type="presParOf" srcId="{E645B677-C495-4184-8FEB-540B7E4BD8F8}" destId="{ECBBF2E2-D4C9-4820-BF72-B9703607F3FC}" srcOrd="1" destOrd="0" presId="urn:microsoft.com/office/officeart/2005/8/layout/process3"/>
    <dgm:cxn modelId="{D754F5A6-4CC5-46F2-91F0-F204A94F3E95}" type="presParOf" srcId="{E645B677-C495-4184-8FEB-540B7E4BD8F8}" destId="{7EF281C1-48A1-44A5-96A7-808438BDC5B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8CA05-5B0A-4905-AD33-42DC55D72D05}">
      <dsp:nvSpPr>
        <dsp:cNvPr id="0" name=""/>
        <dsp:cNvSpPr/>
      </dsp:nvSpPr>
      <dsp:spPr>
        <a:xfrm>
          <a:off x="6954" y="164143"/>
          <a:ext cx="3162083" cy="146879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129540" numCol="1" spcCol="1270" anchor="t" anchorCtr="0">
          <a:noAutofit/>
        </a:bodyPr>
        <a:lstStyle/>
        <a:p>
          <a:pPr lvl="0" algn="l" defTabSz="1511300">
            <a:lnSpc>
              <a:spcPct val="90000"/>
            </a:lnSpc>
            <a:spcBef>
              <a:spcPct val="0"/>
            </a:spcBef>
            <a:spcAft>
              <a:spcPct val="35000"/>
            </a:spcAft>
          </a:pPr>
          <a:r>
            <a:rPr lang="en-US" sz="3400" kern="1200" dirty="0" smtClean="0">
              <a:latin typeface="BentonSans Light" panose="02000404020000020004" pitchFamily="2" charset="0"/>
            </a:rPr>
            <a:t>Stage 1</a:t>
          </a:r>
        </a:p>
      </dsp:txBody>
      <dsp:txXfrm>
        <a:off x="6954" y="164143"/>
        <a:ext cx="3162083" cy="979200"/>
      </dsp:txXfrm>
    </dsp:sp>
    <dsp:sp modelId="{B4C318D6-DF82-4923-82A8-A1087ABBA21D}">
      <dsp:nvSpPr>
        <dsp:cNvPr id="0" name=""/>
        <dsp:cNvSpPr/>
      </dsp:nvSpPr>
      <dsp:spPr>
        <a:xfrm>
          <a:off x="654610" y="1143343"/>
          <a:ext cx="3162083" cy="509490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41808" rIns="24180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dirty="0" smtClean="0">
              <a:latin typeface="BentonSans Light" panose="02000404020000020004" pitchFamily="2" charset="0"/>
            </a:rPr>
            <a:t>Parallel</a:t>
          </a:r>
          <a:endParaRPr lang="en-US" sz="3400" kern="1200" dirty="0">
            <a:latin typeface="BentonSans Light" panose="02000404020000020004" pitchFamily="2" charset="0"/>
          </a:endParaRPr>
        </a:p>
        <a:p>
          <a:pPr marL="285750" lvl="1" indent="-285750" algn="l" defTabSz="1511300">
            <a:lnSpc>
              <a:spcPct val="90000"/>
            </a:lnSpc>
            <a:spcBef>
              <a:spcPct val="0"/>
            </a:spcBef>
            <a:spcAft>
              <a:spcPct val="15000"/>
            </a:spcAft>
            <a:buChar char="••"/>
          </a:pPr>
          <a:r>
            <a:rPr lang="en-US" sz="3400" kern="1200" dirty="0" smtClean="0">
              <a:latin typeface="BentonSans Light" panose="02000404020000020004" pitchFamily="2" charset="0"/>
            </a:rPr>
            <a:t>Shapes</a:t>
          </a:r>
          <a:endParaRPr lang="en-US" sz="3400" kern="1200" dirty="0">
            <a:latin typeface="BentonSans Light" panose="02000404020000020004" pitchFamily="2" charset="0"/>
          </a:endParaRPr>
        </a:p>
        <a:p>
          <a:pPr marL="285750" lvl="1" indent="-285750" algn="l" defTabSz="1511300">
            <a:lnSpc>
              <a:spcPct val="90000"/>
            </a:lnSpc>
            <a:spcBef>
              <a:spcPct val="0"/>
            </a:spcBef>
            <a:spcAft>
              <a:spcPct val="15000"/>
            </a:spcAft>
            <a:buChar char="••"/>
          </a:pPr>
          <a:r>
            <a:rPr lang="en-US" sz="3400" kern="1200" dirty="0" err="1" smtClean="0">
              <a:latin typeface="BentonSans Light" panose="02000404020000020004" pitchFamily="2" charset="0"/>
            </a:rPr>
            <a:t>Colour</a:t>
          </a:r>
          <a:endParaRPr lang="en-US" sz="3400" kern="1200" dirty="0">
            <a:latin typeface="BentonSans Light" panose="02000404020000020004" pitchFamily="2" charset="0"/>
          </a:endParaRPr>
        </a:p>
        <a:p>
          <a:pPr marL="285750" lvl="1" indent="-285750" algn="l" defTabSz="1511300">
            <a:lnSpc>
              <a:spcPct val="90000"/>
            </a:lnSpc>
            <a:spcBef>
              <a:spcPct val="0"/>
            </a:spcBef>
            <a:spcAft>
              <a:spcPct val="15000"/>
            </a:spcAft>
            <a:buChar char="••"/>
          </a:pPr>
          <a:r>
            <a:rPr lang="en-US" sz="3400" kern="1200" dirty="0" smtClean="0">
              <a:latin typeface="BentonSans Light" panose="02000404020000020004" pitchFamily="2" charset="0"/>
            </a:rPr>
            <a:t>Spatial</a:t>
          </a:r>
          <a:endParaRPr lang="en-US" sz="3400" kern="1200" dirty="0">
            <a:latin typeface="BentonSans Light" panose="02000404020000020004" pitchFamily="2" charset="0"/>
          </a:endParaRPr>
        </a:p>
        <a:p>
          <a:pPr marL="285750" lvl="1" indent="-285750" algn="l" defTabSz="1511300">
            <a:lnSpc>
              <a:spcPct val="90000"/>
            </a:lnSpc>
            <a:spcBef>
              <a:spcPct val="0"/>
            </a:spcBef>
            <a:spcAft>
              <a:spcPct val="15000"/>
            </a:spcAft>
            <a:buChar char="••"/>
          </a:pPr>
          <a:r>
            <a:rPr lang="en-US" sz="3400" kern="1200" dirty="0" smtClean="0">
              <a:latin typeface="BentonSans Light" panose="02000404020000020004" pitchFamily="2" charset="0"/>
            </a:rPr>
            <a:t>Movement</a:t>
          </a:r>
          <a:endParaRPr lang="en-US" sz="3400" kern="1200" dirty="0">
            <a:latin typeface="BentonSans Light" panose="02000404020000020004" pitchFamily="2" charset="0"/>
          </a:endParaRPr>
        </a:p>
        <a:p>
          <a:pPr marL="285750" lvl="1" indent="-285750" algn="l" defTabSz="1511300">
            <a:lnSpc>
              <a:spcPct val="90000"/>
            </a:lnSpc>
            <a:spcBef>
              <a:spcPct val="0"/>
            </a:spcBef>
            <a:spcAft>
              <a:spcPct val="15000"/>
            </a:spcAft>
            <a:buChar char="••"/>
          </a:pPr>
          <a:r>
            <a:rPr lang="en-US" sz="3400" kern="1200" dirty="0" smtClean="0">
              <a:latin typeface="BentonSans Light" panose="02000404020000020004" pitchFamily="2" charset="0"/>
            </a:rPr>
            <a:t>Pre-attentive</a:t>
          </a:r>
          <a:endParaRPr lang="en-US" sz="3400" kern="1200" dirty="0">
            <a:latin typeface="BentonSans Light" panose="02000404020000020004" pitchFamily="2" charset="0"/>
          </a:endParaRPr>
        </a:p>
      </dsp:txBody>
      <dsp:txXfrm>
        <a:off x="747224" y="1235957"/>
        <a:ext cx="2976855" cy="4909672"/>
      </dsp:txXfrm>
    </dsp:sp>
    <dsp:sp modelId="{378E0B66-4E07-443A-81A2-2F7C5D5C463F}">
      <dsp:nvSpPr>
        <dsp:cNvPr id="0" name=""/>
        <dsp:cNvSpPr/>
      </dsp:nvSpPr>
      <dsp:spPr>
        <a:xfrm>
          <a:off x="3648398" y="260110"/>
          <a:ext cx="1016244" cy="78726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latin typeface="BentonSans Light" panose="02000404020000020004" pitchFamily="2" charset="0"/>
          </a:endParaRPr>
        </a:p>
      </dsp:txBody>
      <dsp:txXfrm>
        <a:off x="3648398" y="417563"/>
        <a:ext cx="780064" cy="472361"/>
      </dsp:txXfrm>
    </dsp:sp>
    <dsp:sp modelId="{E7461CBE-DD30-4B76-A9A9-01AA4FA86D1D}">
      <dsp:nvSpPr>
        <dsp:cNvPr id="0" name=""/>
        <dsp:cNvSpPr/>
      </dsp:nvSpPr>
      <dsp:spPr>
        <a:xfrm>
          <a:off x="5086480" y="164143"/>
          <a:ext cx="3162083" cy="146879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129540" numCol="1" spcCol="1270" anchor="t" anchorCtr="0">
          <a:noAutofit/>
        </a:bodyPr>
        <a:lstStyle/>
        <a:p>
          <a:pPr lvl="0" algn="l" defTabSz="1511300">
            <a:lnSpc>
              <a:spcPct val="90000"/>
            </a:lnSpc>
            <a:spcBef>
              <a:spcPct val="0"/>
            </a:spcBef>
            <a:spcAft>
              <a:spcPct val="35000"/>
            </a:spcAft>
          </a:pPr>
          <a:r>
            <a:rPr lang="en-US" sz="3400" kern="1200" dirty="0" smtClean="0">
              <a:latin typeface="BentonSans Light" panose="02000404020000020004" pitchFamily="2" charset="0"/>
            </a:rPr>
            <a:t>Stage 2</a:t>
          </a:r>
          <a:endParaRPr lang="en-US" sz="3400" kern="1200" dirty="0">
            <a:latin typeface="BentonSans Light" panose="02000404020000020004" pitchFamily="2" charset="0"/>
          </a:endParaRPr>
        </a:p>
      </dsp:txBody>
      <dsp:txXfrm>
        <a:off x="5086480" y="164143"/>
        <a:ext cx="3162083" cy="979200"/>
      </dsp:txXfrm>
    </dsp:sp>
    <dsp:sp modelId="{1C1C1D83-C276-485D-BEBD-AD044FE786A7}">
      <dsp:nvSpPr>
        <dsp:cNvPr id="0" name=""/>
        <dsp:cNvSpPr/>
      </dsp:nvSpPr>
      <dsp:spPr>
        <a:xfrm>
          <a:off x="5734135" y="1143343"/>
          <a:ext cx="3162083" cy="5094900"/>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41808" rIns="24180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dirty="0" smtClean="0">
              <a:latin typeface="BentonSans Light" panose="02000404020000020004" pitchFamily="2" charset="0"/>
            </a:rPr>
            <a:t>Serial</a:t>
          </a:r>
          <a:endParaRPr lang="en-US" sz="3400" kern="1200" dirty="0">
            <a:latin typeface="BentonSans Light" panose="02000404020000020004" pitchFamily="2" charset="0"/>
          </a:endParaRPr>
        </a:p>
        <a:p>
          <a:pPr marL="285750" lvl="1" indent="-285750" algn="l" defTabSz="1511300">
            <a:lnSpc>
              <a:spcPct val="90000"/>
            </a:lnSpc>
            <a:spcBef>
              <a:spcPct val="0"/>
            </a:spcBef>
            <a:spcAft>
              <a:spcPct val="15000"/>
            </a:spcAft>
            <a:buChar char="••"/>
          </a:pPr>
          <a:r>
            <a:rPr lang="en-US" sz="3400" kern="1200" dirty="0" smtClean="0">
              <a:latin typeface="BentonSans Light" panose="02000404020000020004" pitchFamily="2" charset="0"/>
            </a:rPr>
            <a:t>Pattern recognition</a:t>
          </a:r>
          <a:endParaRPr lang="en-US" sz="3400" kern="1200" dirty="0">
            <a:latin typeface="BentonSans Light" panose="02000404020000020004" pitchFamily="2" charset="0"/>
          </a:endParaRPr>
        </a:p>
        <a:p>
          <a:pPr marL="285750" lvl="1" indent="-285750" algn="l" defTabSz="1511300">
            <a:lnSpc>
              <a:spcPct val="90000"/>
            </a:lnSpc>
            <a:spcBef>
              <a:spcPct val="0"/>
            </a:spcBef>
            <a:spcAft>
              <a:spcPct val="15000"/>
            </a:spcAft>
            <a:buChar char="••"/>
          </a:pPr>
          <a:r>
            <a:rPr lang="en-US" sz="3400" kern="1200" dirty="0" smtClean="0">
              <a:latin typeface="BentonSans Light" panose="02000404020000020004" pitchFamily="2" charset="0"/>
            </a:rPr>
            <a:t>Gestalt Principle</a:t>
          </a:r>
          <a:endParaRPr lang="en-US" sz="3400" kern="1200" dirty="0">
            <a:latin typeface="BentonSans Light" panose="02000404020000020004" pitchFamily="2" charset="0"/>
          </a:endParaRPr>
        </a:p>
      </dsp:txBody>
      <dsp:txXfrm>
        <a:off x="5826749" y="1235957"/>
        <a:ext cx="2976855" cy="4909672"/>
      </dsp:txXfrm>
    </dsp:sp>
    <dsp:sp modelId="{8A20B800-7DE2-463B-9C10-1D24F250AF2E}">
      <dsp:nvSpPr>
        <dsp:cNvPr id="0" name=""/>
        <dsp:cNvSpPr/>
      </dsp:nvSpPr>
      <dsp:spPr>
        <a:xfrm>
          <a:off x="8727924" y="260110"/>
          <a:ext cx="1016244" cy="78726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latin typeface="BentonSans Light" panose="02000404020000020004" pitchFamily="2" charset="0"/>
          </a:endParaRPr>
        </a:p>
      </dsp:txBody>
      <dsp:txXfrm>
        <a:off x="8727924" y="417563"/>
        <a:ext cx="780064" cy="472361"/>
      </dsp:txXfrm>
    </dsp:sp>
    <dsp:sp modelId="{ECBBF2E2-D4C9-4820-BF72-B9703607F3FC}">
      <dsp:nvSpPr>
        <dsp:cNvPr id="0" name=""/>
        <dsp:cNvSpPr/>
      </dsp:nvSpPr>
      <dsp:spPr>
        <a:xfrm>
          <a:off x="10166005" y="164143"/>
          <a:ext cx="3162083" cy="1468799"/>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129540" numCol="1" spcCol="1270" anchor="t" anchorCtr="0">
          <a:noAutofit/>
        </a:bodyPr>
        <a:lstStyle/>
        <a:p>
          <a:pPr lvl="0" algn="l" defTabSz="1511300">
            <a:lnSpc>
              <a:spcPct val="90000"/>
            </a:lnSpc>
            <a:spcBef>
              <a:spcPct val="0"/>
            </a:spcBef>
            <a:spcAft>
              <a:spcPct val="35000"/>
            </a:spcAft>
          </a:pPr>
          <a:r>
            <a:rPr lang="en-US" sz="3400" kern="1200" dirty="0" smtClean="0">
              <a:latin typeface="BentonSans Light" panose="02000404020000020004" pitchFamily="2" charset="0"/>
            </a:rPr>
            <a:t>Stage 3</a:t>
          </a:r>
          <a:endParaRPr lang="en-US" sz="3400" kern="1200" dirty="0">
            <a:latin typeface="BentonSans Light" panose="02000404020000020004" pitchFamily="2" charset="0"/>
          </a:endParaRPr>
        </a:p>
      </dsp:txBody>
      <dsp:txXfrm>
        <a:off x="10166005" y="164143"/>
        <a:ext cx="3162083" cy="979200"/>
      </dsp:txXfrm>
    </dsp:sp>
    <dsp:sp modelId="{7EF281C1-48A1-44A5-96A7-808438BDC5B0}">
      <dsp:nvSpPr>
        <dsp:cNvPr id="0" name=""/>
        <dsp:cNvSpPr/>
      </dsp:nvSpPr>
      <dsp:spPr>
        <a:xfrm>
          <a:off x="10813661" y="1143343"/>
          <a:ext cx="3162083" cy="5094900"/>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41808" rIns="24180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dirty="0" smtClean="0">
              <a:latin typeface="BentonSans Light" panose="02000404020000020004" pitchFamily="2" charset="0"/>
            </a:rPr>
            <a:t>Goal-directed processing</a:t>
          </a:r>
          <a:endParaRPr lang="en-US" sz="3400" kern="1200" dirty="0">
            <a:latin typeface="BentonSans Light" panose="02000404020000020004" pitchFamily="2" charset="0"/>
          </a:endParaRPr>
        </a:p>
        <a:p>
          <a:pPr marL="285750" lvl="1" indent="-285750" algn="l" defTabSz="1511300">
            <a:lnSpc>
              <a:spcPct val="90000"/>
            </a:lnSpc>
            <a:spcBef>
              <a:spcPct val="0"/>
            </a:spcBef>
            <a:spcAft>
              <a:spcPct val="15000"/>
            </a:spcAft>
            <a:buChar char="••"/>
          </a:pPr>
          <a:r>
            <a:rPr lang="en-US" sz="3400" kern="1200" dirty="0" smtClean="0">
              <a:latin typeface="BentonSans Light" panose="02000404020000020004" pitchFamily="2" charset="0"/>
            </a:rPr>
            <a:t>Objects held in visual memory</a:t>
          </a:r>
          <a:endParaRPr lang="en-US" sz="3400" kern="1200" dirty="0">
            <a:latin typeface="BentonSans Light" panose="02000404020000020004" pitchFamily="2" charset="0"/>
          </a:endParaRPr>
        </a:p>
        <a:p>
          <a:pPr marL="285750" lvl="1" indent="-285750" algn="l" defTabSz="1511300">
            <a:lnSpc>
              <a:spcPct val="90000"/>
            </a:lnSpc>
            <a:spcBef>
              <a:spcPct val="0"/>
            </a:spcBef>
            <a:spcAft>
              <a:spcPct val="15000"/>
            </a:spcAft>
            <a:buChar char="••"/>
          </a:pPr>
          <a:r>
            <a:rPr lang="en-US" sz="3400" kern="1200" dirty="0" smtClean="0">
              <a:latin typeface="BentonSans Light" panose="02000404020000020004" pitchFamily="2" charset="0"/>
            </a:rPr>
            <a:t>Attention-driven</a:t>
          </a:r>
          <a:endParaRPr lang="en-US" sz="3400" kern="1200" dirty="0">
            <a:latin typeface="BentonSans Light" panose="02000404020000020004" pitchFamily="2" charset="0"/>
          </a:endParaRPr>
        </a:p>
      </dsp:txBody>
      <dsp:txXfrm>
        <a:off x="10906275" y="1235957"/>
        <a:ext cx="2976855" cy="49096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fld id="{5C3ECC93-2642-4DC6-8C82-047DFE8C73DB}" type="datetimeFigureOut">
              <a:rPr lang="en-US" smtClean="0"/>
              <a:t>1/13/2017</a:t>
            </a:fld>
            <a:endParaRPr lang="en-US"/>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1513"/>
            <a:ext cx="5486400" cy="36687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7138"/>
            <a:ext cx="2971800"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7138"/>
            <a:ext cx="2971800" cy="466725"/>
          </a:xfrm>
          <a:prstGeom prst="rect">
            <a:avLst/>
          </a:prstGeom>
        </p:spPr>
        <p:txBody>
          <a:bodyPr vert="horz" lIns="91440" tIns="45720" rIns="91440" bIns="45720" rtlCol="0" anchor="b"/>
          <a:lstStyle>
            <a:lvl1pPr algn="r">
              <a:defRPr sz="1200"/>
            </a:lvl1pPr>
          </a:lstStyle>
          <a:p>
            <a:fld id="{E4627B6D-BB73-4923-BFBF-4B28417A5210}" type="slidenum">
              <a:rPr lang="en-US" smtClean="0"/>
              <a:t>‹#›</a:t>
            </a:fld>
            <a:endParaRPr lang="en-US"/>
          </a:p>
        </p:txBody>
      </p:sp>
    </p:spTree>
    <p:extLst>
      <p:ext uri="{BB962C8B-B14F-4D97-AF65-F5344CB8AC3E}">
        <p14:creationId xmlns:p14="http://schemas.microsoft.com/office/powerpoint/2010/main" val="1524955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Color</a:t>
            </a:r>
          </a:p>
          <a:p>
            <a:r>
              <a:rPr lang="en-US" sz="1000" b="0" i="0" kern="1200" dirty="0" smtClean="0">
                <a:solidFill>
                  <a:schemeClr val="tx1"/>
                </a:solidFill>
                <a:effectLst/>
                <a:latin typeface="+mn-lt"/>
                <a:ea typeface="+mn-ea"/>
                <a:cs typeface="+mn-cs"/>
              </a:rPr>
              <a:t>Applied perception</a:t>
            </a:r>
          </a:p>
          <a:p>
            <a:r>
              <a:rPr lang="en-US" sz="1000" b="0" i="0" kern="1200" dirty="0" smtClean="0">
                <a:solidFill>
                  <a:schemeClr val="tx1"/>
                </a:solidFill>
                <a:effectLst/>
                <a:latin typeface="+mn-lt"/>
                <a:ea typeface="+mn-ea"/>
                <a:cs typeface="+mn-cs"/>
              </a:rPr>
              <a:t>Algorithms for design</a:t>
            </a:r>
          </a:p>
          <a:p>
            <a:r>
              <a:rPr lang="en-US" sz="1000" b="0" i="0" kern="1200" dirty="0" smtClean="0">
                <a:solidFill>
                  <a:schemeClr val="tx1"/>
                </a:solidFill>
                <a:effectLst/>
                <a:latin typeface="+mn-lt"/>
                <a:ea typeface="+mn-ea"/>
                <a:cs typeface="+mn-cs"/>
              </a:rPr>
              <a:t>Vision and visualization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effectLst/>
                <a:latin typeface="+mn-lt"/>
                <a:ea typeface="+mn-ea"/>
                <a:cs typeface="+mn-cs"/>
              </a:rPr>
              <a:t>Visual Data Analysis Workflow</a:t>
            </a:r>
          </a:p>
          <a:p>
            <a:r>
              <a:rPr lang="en-US" sz="1000" b="0" i="0" kern="1200" dirty="0" smtClean="0">
                <a:solidFill>
                  <a:schemeClr val="tx1"/>
                </a:solidFill>
                <a:effectLst/>
                <a:latin typeface="+mn-lt"/>
                <a:ea typeface="+mn-ea"/>
                <a:cs typeface="+mn-cs"/>
              </a:rPr>
              <a:t>Spatial Visualization</a:t>
            </a:r>
          </a:p>
          <a:p>
            <a:r>
              <a:rPr lang="en-US" sz="1000" b="0" i="0" kern="1200" dirty="0" smtClean="0">
                <a:solidFill>
                  <a:schemeClr val="tx1"/>
                </a:solidFill>
                <a:effectLst/>
                <a:latin typeface="+mn-lt"/>
                <a:ea typeface="+mn-ea"/>
                <a:cs typeface="+mn-cs"/>
              </a:rPr>
              <a:t>Map Projections</a:t>
            </a:r>
          </a:p>
          <a:p>
            <a:r>
              <a:rPr lang="en-US" sz="1000" b="0" i="0" kern="1200" dirty="0" smtClean="0">
                <a:solidFill>
                  <a:schemeClr val="tx1"/>
                </a:solidFill>
                <a:effectLst/>
                <a:latin typeface="+mn-lt"/>
                <a:ea typeface="+mn-ea"/>
                <a:cs typeface="+mn-cs"/>
              </a:rPr>
              <a:t>Perception and Cognition</a:t>
            </a:r>
          </a:p>
          <a:p>
            <a:r>
              <a:rPr lang="en-US" sz="1000" b="0" i="0" kern="1200" dirty="0" smtClean="0">
                <a:solidFill>
                  <a:schemeClr val="tx1"/>
                </a:solidFill>
                <a:effectLst/>
                <a:latin typeface="+mn-lt"/>
                <a:ea typeface="+mn-ea"/>
                <a:cs typeface="+mn-cs"/>
              </a:rPr>
              <a:t>Data Storytelling</a:t>
            </a:r>
          </a:p>
          <a:p>
            <a:r>
              <a:rPr lang="en-US" sz="1000" b="0" i="0" kern="1200" dirty="0" smtClean="0">
                <a:solidFill>
                  <a:schemeClr val="tx1"/>
                </a:solidFill>
                <a:effectLst/>
                <a:latin typeface="+mn-lt"/>
                <a:ea typeface="+mn-ea"/>
                <a:cs typeface="+mn-cs"/>
              </a:rPr>
              <a:t>Visualization Techniques</a:t>
            </a:r>
          </a:p>
          <a:p>
            <a:endParaRPr lang="en-US" sz="1000" dirty="0" smtClean="0"/>
          </a:p>
          <a:p>
            <a:endParaRPr lang="en-US" dirty="0"/>
          </a:p>
        </p:txBody>
      </p:sp>
      <p:sp>
        <p:nvSpPr>
          <p:cNvPr id="4" name="Slide Number Placeholder 3"/>
          <p:cNvSpPr>
            <a:spLocks noGrp="1"/>
          </p:cNvSpPr>
          <p:nvPr>
            <p:ph type="sldNum" sz="quarter" idx="10"/>
          </p:nvPr>
        </p:nvSpPr>
        <p:spPr/>
        <p:txBody>
          <a:bodyPr/>
          <a:lstStyle/>
          <a:p>
            <a:fld id="{E4627B6D-BB73-4923-BFBF-4B28417A5210}" type="slidenum">
              <a:rPr lang="en-US" smtClean="0"/>
              <a:t>3</a:t>
            </a:fld>
            <a:endParaRPr lang="en-US"/>
          </a:p>
        </p:txBody>
      </p:sp>
    </p:spTree>
    <p:extLst>
      <p:ext uri="{BB962C8B-B14F-4D97-AF65-F5344CB8AC3E}">
        <p14:creationId xmlns:p14="http://schemas.microsoft.com/office/powerpoint/2010/main" val="2609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effectLst/>
                <a:latin typeface="+mn-lt"/>
                <a:ea typeface="+mn-ea"/>
                <a:cs typeface="+mn-cs"/>
              </a:rPr>
              <a:t>http://www.youtube.com/watch?feature=player_detailpage&amp;v=wnvoZxe95bo</a:t>
            </a:r>
            <a:endParaRPr lang="en-US" dirty="0" smtClean="0"/>
          </a:p>
          <a:p>
            <a:pPr marL="0" indent="0">
              <a:buFont typeface="+mj-lt"/>
              <a:buNone/>
            </a:pPr>
            <a:r>
              <a:rPr lang="en-US" dirty="0" smtClean="0"/>
              <a:t>Magician uses change blindness</a:t>
            </a:r>
          </a:p>
          <a:p>
            <a:pPr marL="0" indent="0">
              <a:buFont typeface="+mj-lt"/>
              <a:buNone/>
            </a:pPr>
            <a:r>
              <a:rPr lang="en-US" dirty="0" smtClean="0"/>
              <a:t>Psychological Phenomenon that</a:t>
            </a:r>
            <a:r>
              <a:rPr lang="en-US" baseline="0" dirty="0" smtClean="0"/>
              <a:t> occurs when change in visual stimulus goes unnoticed. Observers often fail to notice major differences introduced into an image while it flickers off and on again.</a:t>
            </a:r>
          </a:p>
        </p:txBody>
      </p:sp>
      <p:sp>
        <p:nvSpPr>
          <p:cNvPr id="4" name="Slide Number Placeholder 3"/>
          <p:cNvSpPr>
            <a:spLocks noGrp="1"/>
          </p:cNvSpPr>
          <p:nvPr>
            <p:ph type="sldNum" sz="quarter" idx="10"/>
          </p:nvPr>
        </p:nvSpPr>
        <p:spPr/>
        <p:txBody>
          <a:bodyPr/>
          <a:lstStyle/>
          <a:p>
            <a:fld id="{6F8770C4-B9B5-4DF3-9FC0-2B71F405F63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336093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r>
              <a:rPr dirty="0"/>
              <a:t>Support perceptual inference</a:t>
            </a:r>
          </a:p>
          <a:p>
            <a:r>
              <a:rPr dirty="0"/>
              <a:t>Enhance detection and cognition</a:t>
            </a:r>
          </a:p>
          <a:p>
            <a:r>
              <a:rPr dirty="0"/>
              <a:t>Needs testing with target audience to see if it can perform required tasks</a:t>
            </a:r>
          </a:p>
          <a:p>
            <a:endParaRPr dirty="0"/>
          </a:p>
          <a:p>
            <a:r>
              <a:rPr dirty="0"/>
              <a:t>Pre-attentive Processing is central to how we understand visual distinctiveness.</a:t>
            </a:r>
          </a:p>
          <a:p>
            <a:r>
              <a:rPr dirty="0"/>
              <a:t>Processing is pre-attentive when time taken to find the target is equally fast no matter how may distracting non-targets are there.</a:t>
            </a:r>
          </a:p>
          <a:p>
            <a:r>
              <a:rPr dirty="0"/>
              <a:t>Anything processed at a rate faster than 10ms per item is considered to be pre-attentive. (40ms for non-</a:t>
            </a:r>
            <a:r>
              <a:rPr dirty="0" err="1"/>
              <a:t>preattentive</a:t>
            </a:r>
            <a:r>
              <a:rPr dirty="0"/>
              <a:t>)</a:t>
            </a:r>
          </a:p>
          <a:p>
            <a:endParaRPr dirty="0"/>
          </a:p>
          <a:p>
            <a:r>
              <a:rPr dirty="0" err="1"/>
              <a:t>Preattentive</a:t>
            </a:r>
            <a:r>
              <a:rPr dirty="0"/>
              <a:t> attributes are information we can process visually almost immediately, before sending the information to the attention processing parts of our brain. This is information we process and understand almost unconsciously. These are generally the best ways to present data, because we can see these patterns without thinking too hard. </a:t>
            </a:r>
          </a:p>
          <a:p>
            <a:endParaRPr dirty="0"/>
          </a:p>
          <a:p>
            <a:r>
              <a:rPr dirty="0"/>
              <a:t>If you have time/Internet/sound, show this video: http://www.youtube.com/watch?feature=player_detailpage&amp;v=wnvoZxe95bo</a:t>
            </a:r>
          </a:p>
          <a:p>
            <a:endParaRPr dirty="0"/>
          </a:p>
          <a:p>
            <a:endParaRPr dirty="0"/>
          </a:p>
          <a:p>
            <a:r>
              <a:rPr dirty="0"/>
              <a:t>WHY?</a:t>
            </a:r>
          </a:p>
          <a:p>
            <a:r>
              <a:rPr dirty="0"/>
              <a:t>To show things at a glance. POP OUT</a:t>
            </a:r>
          </a:p>
        </p:txBody>
      </p:sp>
    </p:spTree>
    <p:extLst>
      <p:ext uri="{BB962C8B-B14F-4D97-AF65-F5344CB8AC3E}">
        <p14:creationId xmlns:p14="http://schemas.microsoft.com/office/powerpoint/2010/main" val="3472176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646969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75641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82417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22666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People tend to organize</a:t>
            </a:r>
            <a:r>
              <a:rPr lang="en-US" baseline="0" dirty="0" smtClean="0"/>
              <a:t> visual elements into groups or unified wholes when certain principles are applied.</a:t>
            </a:r>
          </a:p>
          <a:p>
            <a:pPr marL="0" indent="0">
              <a:buFont typeface="+mj-lt"/>
              <a:buNone/>
            </a:pPr>
            <a:r>
              <a:rPr lang="en-US" baseline="0" dirty="0" smtClean="0"/>
              <a:t>Elements close together are perceived together.</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21</a:t>
            </a:fld>
            <a:endParaRPr lang="en-US"/>
          </a:p>
        </p:txBody>
      </p:sp>
    </p:spTree>
    <p:extLst>
      <p:ext uri="{BB962C8B-B14F-4D97-AF65-F5344CB8AC3E}">
        <p14:creationId xmlns:p14="http://schemas.microsoft.com/office/powerpoint/2010/main" val="3228010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22</a:t>
            </a:fld>
            <a:endParaRPr lang="en-US"/>
          </a:p>
        </p:txBody>
      </p:sp>
    </p:spTree>
    <p:extLst>
      <p:ext uri="{BB962C8B-B14F-4D97-AF65-F5344CB8AC3E}">
        <p14:creationId xmlns:p14="http://schemas.microsoft.com/office/powerpoint/2010/main" val="3369603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23</a:t>
            </a:fld>
            <a:endParaRPr lang="en-US"/>
          </a:p>
        </p:txBody>
      </p:sp>
    </p:spTree>
    <p:extLst>
      <p:ext uri="{BB962C8B-B14F-4D97-AF65-F5344CB8AC3E}">
        <p14:creationId xmlns:p14="http://schemas.microsoft.com/office/powerpoint/2010/main" val="2524343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Movement of our eyes</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24</a:t>
            </a:fld>
            <a:endParaRPr lang="en-US"/>
          </a:p>
        </p:txBody>
      </p:sp>
    </p:spTree>
    <p:extLst>
      <p:ext uri="{BB962C8B-B14F-4D97-AF65-F5344CB8AC3E}">
        <p14:creationId xmlns:p14="http://schemas.microsoft.com/office/powerpoint/2010/main" val="3478823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763" y="465138"/>
            <a:ext cx="2640013" cy="1485900"/>
          </a:xfrm>
        </p:spPr>
      </p:sp>
      <p:sp>
        <p:nvSpPr>
          <p:cNvPr id="3" name="Notes Placeholder 2"/>
          <p:cNvSpPr>
            <a:spLocks noGrp="1"/>
          </p:cNvSpPr>
          <p:nvPr>
            <p:ph type="body" idx="1"/>
          </p:nvPr>
        </p:nvSpPr>
        <p:spPr/>
        <p:txBody>
          <a:bodyPr/>
          <a:lstStyle/>
          <a:p>
            <a:pPr eaLnBrk="1" hangingPunct="1">
              <a:spcBef>
                <a:spcPct val="0"/>
              </a:spcBef>
            </a:pPr>
            <a:r>
              <a:rPr lang="en-GB" dirty="0" smtClean="0">
                <a:latin typeface="Calibri" charset="0"/>
              </a:rPr>
              <a:t>Sout</a:t>
            </a:r>
            <a:r>
              <a:rPr lang="en-GB" baseline="0" dirty="0" smtClean="0">
                <a:latin typeface="Calibri" charset="0"/>
              </a:rPr>
              <a:t>h China Morning Post</a:t>
            </a:r>
          </a:p>
          <a:p>
            <a:pPr eaLnBrk="1" hangingPunct="1">
              <a:spcBef>
                <a:spcPct val="0"/>
              </a:spcBef>
            </a:pPr>
            <a:endParaRPr lang="en-GB" baseline="0" dirty="0" smtClean="0">
              <a:latin typeface="Calibri" charset="0"/>
            </a:endParaRPr>
          </a:p>
          <a:p>
            <a:pPr eaLnBrk="1" hangingPunct="1">
              <a:spcBef>
                <a:spcPct val="0"/>
              </a:spcBef>
            </a:pPr>
            <a:r>
              <a:rPr lang="en-GB" baseline="0" dirty="0" smtClean="0">
                <a:latin typeface="Calibri" charset="0"/>
              </a:rPr>
              <a:t>Simon </a:t>
            </a:r>
            <a:r>
              <a:rPr lang="en-GB" baseline="0" dirty="0" err="1" smtClean="0">
                <a:latin typeface="Calibri" charset="0"/>
              </a:rPr>
              <a:t>Scarr</a:t>
            </a:r>
            <a:endParaRPr lang="en-GB" baseline="0" dirty="0" smtClean="0">
              <a:latin typeface="Calibri" charset="0"/>
            </a:endParaRPr>
          </a:p>
          <a:p>
            <a:pPr eaLnBrk="1" hangingPunct="1">
              <a:spcBef>
                <a:spcPct val="0"/>
              </a:spcBef>
            </a:pPr>
            <a:endParaRPr lang="en-GB" baseline="0" dirty="0" smtClean="0">
              <a:latin typeface="Calibri" charset="0"/>
            </a:endParaRPr>
          </a:p>
          <a:p>
            <a:pPr eaLnBrk="1" hangingPunct="1">
              <a:spcBef>
                <a:spcPct val="0"/>
              </a:spcBef>
            </a:pPr>
            <a:r>
              <a:rPr lang="en-GB" baseline="0" dirty="0" smtClean="0">
                <a:latin typeface="Calibri" charset="0"/>
              </a:rPr>
              <a:t>Multi-award winning</a:t>
            </a:r>
          </a:p>
          <a:p>
            <a:pPr eaLnBrk="1" hangingPunct="1">
              <a:spcBef>
                <a:spcPct val="0"/>
              </a:spcBef>
            </a:pPr>
            <a:endParaRPr lang="en-GB" baseline="0" dirty="0" smtClean="0">
              <a:latin typeface="Calibri" charset="0"/>
            </a:endParaRPr>
          </a:p>
          <a:p>
            <a:pPr eaLnBrk="1" hangingPunct="1">
              <a:spcBef>
                <a:spcPct val="0"/>
              </a:spcBef>
            </a:pPr>
            <a:r>
              <a:rPr lang="en-GB" baseline="0" dirty="0" smtClean="0">
                <a:latin typeface="Calibri" charset="0"/>
              </a:rPr>
              <a:t>Shows deaths from start to beginning end US soldiers in Iraq</a:t>
            </a:r>
          </a:p>
          <a:p>
            <a:pPr eaLnBrk="1" hangingPunct="1">
              <a:spcBef>
                <a:spcPct val="0"/>
              </a:spcBef>
            </a:pPr>
            <a:endParaRPr lang="en-GB" baseline="0" dirty="0" smtClean="0">
              <a:latin typeface="Calibri" charset="0"/>
            </a:endParaRPr>
          </a:p>
          <a:p>
            <a:pPr eaLnBrk="1" hangingPunct="1">
              <a:spcBef>
                <a:spcPct val="0"/>
              </a:spcBef>
            </a:pPr>
            <a:r>
              <a:rPr lang="en-GB" baseline="0" dirty="0" smtClean="0">
                <a:latin typeface="Calibri" charset="0"/>
              </a:rPr>
              <a:t>Each bar = deaths per month, 2003-2011 (beginning of withdrawal)</a:t>
            </a:r>
            <a:endParaRPr lang="en-GB" dirty="0"/>
          </a:p>
        </p:txBody>
      </p:sp>
      <p:sp>
        <p:nvSpPr>
          <p:cNvPr id="4" name="Footer Placeholder 3"/>
          <p:cNvSpPr>
            <a:spLocks noGrp="1"/>
          </p:cNvSpPr>
          <p:nvPr>
            <p:ph type="ftr" sz="quarter" idx="10"/>
          </p:nvPr>
        </p:nvSpPr>
        <p:spPr/>
        <p:txBody>
          <a:bodyPr/>
          <a:lstStyle/>
          <a:p>
            <a:pPr>
              <a:defRPr/>
            </a:pPr>
            <a:r>
              <a:rPr lang="en-US" smtClean="0"/>
              <a:t>©2011 Tableau Software Inc. All rights reserved.</a:t>
            </a:r>
            <a:endParaRPr lang="en-US"/>
          </a:p>
        </p:txBody>
      </p:sp>
      <p:sp>
        <p:nvSpPr>
          <p:cNvPr id="5" name="Slide Number Placeholder 4"/>
          <p:cNvSpPr>
            <a:spLocks noGrp="1"/>
          </p:cNvSpPr>
          <p:nvPr>
            <p:ph type="sldNum" sz="quarter" idx="11"/>
          </p:nvPr>
        </p:nvSpPr>
        <p:spPr/>
        <p:txBody>
          <a:bodyPr/>
          <a:lstStyle/>
          <a:p>
            <a:pPr>
              <a:defRPr/>
            </a:pPr>
            <a:fld id="{B37A3EEA-359C-A641-8D6D-846B00CA9CBD}" type="slidenum">
              <a:rPr lang="en-US" smtClean="0"/>
              <a:pPr>
                <a:defRPr/>
              </a:pPr>
              <a:t>5</a:t>
            </a:fld>
            <a:endParaRPr lang="en-US"/>
          </a:p>
        </p:txBody>
      </p:sp>
    </p:spTree>
    <p:extLst>
      <p:ext uri="{BB962C8B-B14F-4D97-AF65-F5344CB8AC3E}">
        <p14:creationId xmlns:p14="http://schemas.microsoft.com/office/powerpoint/2010/main" val="1858303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r>
              <a:t>Brains are good at coordinating parts that work together</a:t>
            </a:r>
          </a:p>
          <a:p>
            <a:endParaRPr/>
          </a:p>
          <a:p>
            <a:r>
              <a:t>Which products are the most unprofitable. Scan the whole table.</a:t>
            </a:r>
          </a:p>
        </p:txBody>
      </p:sp>
    </p:spTree>
    <p:extLst>
      <p:ext uri="{BB962C8B-B14F-4D97-AF65-F5344CB8AC3E}">
        <p14:creationId xmlns:p14="http://schemas.microsoft.com/office/powerpoint/2010/main" val="928373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r>
              <a:t>Using colour encoding we light up another part of our brain that recognises shapes and colour.</a:t>
            </a:r>
          </a:p>
          <a:p>
            <a:r>
              <a:t>Double encoding colour and parentheses.</a:t>
            </a:r>
          </a:p>
          <a:p>
            <a:r>
              <a:t>Accountants might be smarter than we think </a:t>
            </a:r>
          </a:p>
        </p:txBody>
      </p:sp>
    </p:spTree>
    <p:extLst>
      <p:ext uri="{BB962C8B-B14F-4D97-AF65-F5344CB8AC3E}">
        <p14:creationId xmlns:p14="http://schemas.microsoft.com/office/powerpoint/2010/main" val="2495121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p>
            <a:r>
              <a:t>We took advantage of colour and shape</a:t>
            </a:r>
          </a:p>
          <a:p>
            <a:r>
              <a:t>Add length </a:t>
            </a:r>
          </a:p>
          <a:p>
            <a:r>
              <a:t>Continuous colour encoding for profit</a:t>
            </a:r>
          </a:p>
        </p:txBody>
      </p:sp>
    </p:spTree>
    <p:extLst>
      <p:ext uri="{BB962C8B-B14F-4D97-AF65-F5344CB8AC3E}">
        <p14:creationId xmlns:p14="http://schemas.microsoft.com/office/powerpoint/2010/main" val="1134614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see</a:t>
            </a:r>
            <a:r>
              <a:rPr lang="en-US" baseline="0" dirty="0" smtClean="0"/>
              <a:t> another example. </a:t>
            </a:r>
            <a:r>
              <a:rPr lang="en-US" dirty="0" smtClean="0"/>
              <a:t>Here’s some</a:t>
            </a:r>
            <a:r>
              <a:rPr lang="en-US" baseline="0" dirty="0" smtClean="0"/>
              <a:t> data</a:t>
            </a:r>
            <a:r>
              <a:rPr lang="en-US" dirty="0" smtClean="0"/>
              <a:t>. The are 4 sets of data here, each with 11 sets</a:t>
            </a:r>
            <a:r>
              <a:rPr lang="en-US" baseline="0" dirty="0" smtClean="0"/>
              <a:t> of x-y coordinates. </a:t>
            </a:r>
          </a:p>
          <a:p>
            <a:endParaRPr lang="en-US" baseline="0" dirty="0" smtClean="0"/>
          </a:p>
          <a:p>
            <a:r>
              <a:rPr lang="en-US" baseline="0" dirty="0" smtClean="0"/>
              <a:t>For the purposes of this exercise, assume x data is number of trips and y is total earnings per day per driver. This is segmented by the different regions you guys are operating in. </a:t>
            </a:r>
          </a:p>
          <a:p>
            <a:endParaRPr lang="en-US" baseline="0" dirty="0" smtClean="0"/>
          </a:p>
          <a:p>
            <a:r>
              <a:rPr lang="en-US" baseline="0" dirty="0" smtClean="0"/>
              <a:t>Is this similar to the type of analysis you guys encounter? What additional questions come up for you?</a:t>
            </a:r>
          </a:p>
        </p:txBody>
      </p:sp>
      <p:sp>
        <p:nvSpPr>
          <p:cNvPr id="4" name="Slide Number Placeholder 3"/>
          <p:cNvSpPr>
            <a:spLocks noGrp="1"/>
          </p:cNvSpPr>
          <p:nvPr>
            <p:ph type="sldNum" sz="quarter" idx="10"/>
          </p:nvPr>
        </p:nvSpPr>
        <p:spPr/>
        <p:txBody>
          <a:bodyPr/>
          <a:lstStyle/>
          <a:p>
            <a:fld id="{6F8770C4-B9B5-4DF3-9FC0-2B71F405F633}" type="slidenum">
              <a:rPr lang="en-US" smtClean="0"/>
              <a:t>28</a:t>
            </a:fld>
            <a:endParaRPr lang="en-US"/>
          </a:p>
        </p:txBody>
      </p:sp>
    </p:spTree>
    <p:extLst>
      <p:ext uri="{BB962C8B-B14F-4D97-AF65-F5344CB8AC3E}">
        <p14:creationId xmlns:p14="http://schemas.microsoft.com/office/powerpoint/2010/main" val="10139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a:t>
            </a:r>
            <a:r>
              <a:rPr lang="en-US" baseline="0" dirty="0" smtClean="0"/>
              <a:t> OK, so you’d typically have a bit more information than that when you’re making a decision. So now let’s look at some more information about these data sets. Maybe we can learn something about them from their means, or their variances. When we’re crunching numbers, we rely a lot on things like means and variances. And probably looking at correlation or doing a linear regression would help, too. It turns out that these four data sets all have the same means, the same variances, the same x-y correlations, and even boil down to an identical linear regression. </a:t>
            </a:r>
          </a:p>
          <a:p>
            <a:endParaRPr lang="en-US" baseline="0" dirty="0" smtClean="0"/>
          </a:p>
          <a:p>
            <a:r>
              <a:rPr lang="en-US" baseline="0" dirty="0" smtClean="0"/>
              <a:t>So … what’s your move? [Pause for 10 seconds or so]</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29</a:t>
            </a:fld>
            <a:endParaRPr lang="en-US"/>
          </a:p>
        </p:txBody>
      </p:sp>
    </p:spTree>
    <p:extLst>
      <p:ext uri="{BB962C8B-B14F-4D97-AF65-F5344CB8AC3E}">
        <p14:creationId xmlns:p14="http://schemas.microsoft.com/office/powerpoint/2010/main" val="575673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Here are these same four data sets, plotted visually, with trend lines. </a:t>
            </a:r>
          </a:p>
          <a:p>
            <a:endParaRPr lang="en-US" baseline="0" dirty="0" smtClean="0"/>
          </a:p>
          <a:p>
            <a:r>
              <a:rPr lang="en-US" baseline="0" dirty="0" smtClean="0"/>
              <a:t>Now, what’s your move? </a:t>
            </a:r>
          </a:p>
          <a:p>
            <a:endParaRPr lang="en-US" baseline="0" dirty="0" smtClean="0"/>
          </a:p>
          <a:p>
            <a:r>
              <a:rPr lang="en-US" baseline="0" dirty="0" smtClean="0"/>
              <a:t>What other pieces of information might you want?</a:t>
            </a:r>
          </a:p>
          <a:p>
            <a:endParaRPr lang="en-US" baseline="0" dirty="0" smtClean="0"/>
          </a:p>
          <a:p>
            <a:r>
              <a:rPr lang="en-US" baseline="0" dirty="0" smtClean="0"/>
              <a:t>It would be nice to be able to encode some of that information on these graphs, like maybe have a larger circle for stores that offer, on average, larger discounts, or to be able to quickly split this data up to show sales by product category by store. Like, maybe with just one click. And then it would be nice to be able to share this view with your individual store managers, with just a couple of clicks. And it would be nice to have that view you shared update with real-time data, so those store managers could see day-by-day how their stores were performing compared to their peers, and interact with that live data to understand why their stores are succeeding or lagging. So that they are each empowered to explore the information they need to meet and exceed their profit goals. </a:t>
            </a:r>
          </a:p>
          <a:p>
            <a:endParaRPr lang="en-US" baseline="0" dirty="0" smtClean="0"/>
          </a:p>
          <a:p>
            <a:r>
              <a:rPr lang="en-US" baseline="0" dirty="0" smtClean="0"/>
              <a:t>That’s what Tableau does. </a:t>
            </a:r>
          </a:p>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30</a:t>
            </a:fld>
            <a:endParaRPr lang="en-US"/>
          </a:p>
        </p:txBody>
      </p:sp>
    </p:spTree>
    <p:extLst>
      <p:ext uri="{BB962C8B-B14F-4D97-AF65-F5344CB8AC3E}">
        <p14:creationId xmlns:p14="http://schemas.microsoft.com/office/powerpoint/2010/main" val="2954636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in the business to make pretty charts.</a:t>
            </a:r>
            <a:endParaRPr lang="en-US" dirty="0"/>
          </a:p>
        </p:txBody>
      </p:sp>
      <p:sp>
        <p:nvSpPr>
          <p:cNvPr id="4" name="Slide Number Placeholder 3"/>
          <p:cNvSpPr>
            <a:spLocks noGrp="1"/>
          </p:cNvSpPr>
          <p:nvPr>
            <p:ph type="sldNum" sz="quarter" idx="10"/>
          </p:nvPr>
        </p:nvSpPr>
        <p:spPr/>
        <p:txBody>
          <a:bodyPr/>
          <a:lstStyle/>
          <a:p>
            <a:fld id="{E4627B6D-BB73-4923-BFBF-4B28417A5210}" type="slidenum">
              <a:rPr lang="en-US" smtClean="0"/>
              <a:t>31</a:t>
            </a:fld>
            <a:endParaRPr lang="en-US"/>
          </a:p>
        </p:txBody>
      </p:sp>
    </p:spTree>
    <p:extLst>
      <p:ext uri="{BB962C8B-B14F-4D97-AF65-F5344CB8AC3E}">
        <p14:creationId xmlns:p14="http://schemas.microsoft.com/office/powerpoint/2010/main" val="2005712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 many </a:t>
            </a:r>
            <a:r>
              <a:rPr lang="en-US" dirty="0" err="1" smtClean="0"/>
              <a:t>colours</a:t>
            </a:r>
            <a:r>
              <a:rPr lang="en-US" dirty="0" smtClean="0"/>
              <a:t>, anything more than 7(+-2) becomes an issue for us to distinguish </a:t>
            </a:r>
          </a:p>
          <a:p>
            <a:r>
              <a:rPr lang="en-US" dirty="0" smtClean="0"/>
              <a:t>Miss out on the pre-attentive access</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 </a:t>
            </a:r>
            <a:r>
              <a:rPr lang="en-US" dirty="0" err="1" smtClean="0"/>
              <a:t>colours</a:t>
            </a:r>
            <a:r>
              <a:rPr lang="en-US" dirty="0" smtClean="0"/>
              <a:t> very manageable for our brain to differentiate </a:t>
            </a:r>
          </a:p>
          <a:p>
            <a:endParaRPr lang="en-US" dirty="0"/>
          </a:p>
        </p:txBody>
      </p:sp>
      <p:sp>
        <p:nvSpPr>
          <p:cNvPr id="4" name="Slide Number Placeholder 3"/>
          <p:cNvSpPr>
            <a:spLocks noGrp="1"/>
          </p:cNvSpPr>
          <p:nvPr>
            <p:ph type="sldNum" sz="quarter" idx="10"/>
          </p:nvPr>
        </p:nvSpPr>
        <p:spPr/>
        <p:txBody>
          <a:bodyPr/>
          <a:lstStyle/>
          <a:p>
            <a:fld id="{E4627B6D-BB73-4923-BFBF-4B28417A5210}" type="slidenum">
              <a:rPr lang="en-US" smtClean="0"/>
              <a:t>32</a:t>
            </a:fld>
            <a:endParaRPr lang="en-US"/>
          </a:p>
        </p:txBody>
      </p:sp>
    </p:spTree>
    <p:extLst>
      <p:ext uri="{BB962C8B-B14F-4D97-AF65-F5344CB8AC3E}">
        <p14:creationId xmlns:p14="http://schemas.microsoft.com/office/powerpoint/2010/main" val="3567772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labels are good enough to distinguish </a:t>
            </a:r>
            <a:r>
              <a:rPr lang="en-US" dirty="0" err="1" smtClean="0"/>
              <a:t>categorial</a:t>
            </a:r>
            <a:r>
              <a:rPr lang="en-US" dirty="0" smtClean="0"/>
              <a:t> elements</a:t>
            </a:r>
          </a:p>
          <a:p>
            <a:endParaRPr lang="en-US" dirty="0" smtClean="0"/>
          </a:p>
          <a:p>
            <a:r>
              <a:rPr lang="en-US" dirty="0" smtClean="0"/>
              <a:t>can add additional encoding for quantitative data i.e. profit</a:t>
            </a:r>
          </a:p>
          <a:p>
            <a:pPr marL="0" indent="0">
              <a:buNone/>
            </a:pPr>
            <a:endParaRPr lang="en-US" dirty="0" smtClean="0"/>
          </a:p>
          <a:p>
            <a:r>
              <a:rPr lang="en-US" sz="1200" dirty="0" smtClean="0"/>
              <a:t>Bright colors can cause sensory overkill. They should be reserved for data that stands out from the rest.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4627B6D-BB73-4923-BFBF-4B28417A5210}" type="slidenum">
              <a:rPr lang="en-US" smtClean="0"/>
              <a:t>33</a:t>
            </a:fld>
            <a:endParaRPr lang="en-US"/>
          </a:p>
        </p:txBody>
      </p:sp>
    </p:spTree>
    <p:extLst>
      <p:ext uri="{BB962C8B-B14F-4D97-AF65-F5344CB8AC3E}">
        <p14:creationId xmlns:p14="http://schemas.microsoft.com/office/powerpoint/2010/main" val="4105289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Quantitative: </a:t>
            </a:r>
            <a:r>
              <a:rPr lang="en-US" dirty="0" smtClean="0"/>
              <a:t>numerical</a:t>
            </a:r>
            <a:r>
              <a:rPr lang="en-US" baseline="0" dirty="0" smtClean="0"/>
              <a:t> (weight, sales, profit)</a:t>
            </a:r>
            <a:endParaRPr lang="en-US" dirty="0" smtClean="0"/>
          </a:p>
          <a:p>
            <a:r>
              <a:rPr lang="en-US" b="1" dirty="0" smtClean="0"/>
              <a:t>Ordinal:</a:t>
            </a:r>
            <a:r>
              <a:rPr lang="en-US" b="1" baseline="0" dirty="0" smtClean="0"/>
              <a:t> </a:t>
            </a:r>
            <a:r>
              <a:rPr lang="en-US" baseline="0" dirty="0" smtClean="0"/>
              <a:t>If an ordering exists (medals, rankings, income levels)</a:t>
            </a:r>
          </a:p>
          <a:p>
            <a:r>
              <a:rPr lang="en-US" b="1" baseline="0" dirty="0" smtClean="0"/>
              <a:t>Categorical (Nominal): </a:t>
            </a:r>
            <a:r>
              <a:rPr lang="en-US" baseline="0" dirty="0" smtClean="0"/>
              <a:t>no natural order between the categories (names, product categories, countries)</a:t>
            </a:r>
            <a:endParaRPr lang="en-US" dirty="0"/>
          </a:p>
        </p:txBody>
      </p:sp>
      <p:sp>
        <p:nvSpPr>
          <p:cNvPr id="4" name="Slide Number Placeholder 3"/>
          <p:cNvSpPr>
            <a:spLocks noGrp="1"/>
          </p:cNvSpPr>
          <p:nvPr>
            <p:ph type="sldNum" sz="quarter" idx="10"/>
          </p:nvPr>
        </p:nvSpPr>
        <p:spPr/>
        <p:txBody>
          <a:bodyPr/>
          <a:lstStyle/>
          <a:p>
            <a:fld id="{E4627B6D-BB73-4923-BFBF-4B28417A5210}" type="slidenum">
              <a:rPr lang="en-US" smtClean="0"/>
              <a:t>38</a:t>
            </a:fld>
            <a:endParaRPr lang="en-US"/>
          </a:p>
        </p:txBody>
      </p:sp>
    </p:spTree>
    <p:extLst>
      <p:ext uri="{BB962C8B-B14F-4D97-AF65-F5344CB8AC3E}">
        <p14:creationId xmlns:p14="http://schemas.microsoft.com/office/powerpoint/2010/main" val="322451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763" y="465138"/>
            <a:ext cx="2640013" cy="1485900"/>
          </a:xfrm>
        </p:spPr>
      </p:sp>
      <p:sp>
        <p:nvSpPr>
          <p:cNvPr id="3" name="Notes Placeholder 2"/>
          <p:cNvSpPr>
            <a:spLocks noGrp="1"/>
          </p:cNvSpPr>
          <p:nvPr>
            <p:ph type="body" idx="1"/>
          </p:nvPr>
        </p:nvSpPr>
        <p:spPr/>
        <p:txBody>
          <a:bodyPr/>
          <a:lstStyle/>
          <a:p>
            <a:pPr eaLnBrk="1" hangingPunct="1">
              <a:spcBef>
                <a:spcPct val="0"/>
              </a:spcBef>
            </a:pPr>
            <a:r>
              <a:rPr lang="en-GB" baseline="0" dirty="0" smtClean="0">
                <a:latin typeface="Calibri" charset="0"/>
              </a:rPr>
              <a:t>Bars.</a:t>
            </a:r>
          </a:p>
          <a:p>
            <a:pPr eaLnBrk="1" hangingPunct="1">
              <a:spcBef>
                <a:spcPct val="0"/>
              </a:spcBef>
            </a:pPr>
            <a:r>
              <a:rPr lang="en-GB" baseline="0" dirty="0" smtClean="0">
                <a:latin typeface="Calibri" charset="0"/>
              </a:rPr>
              <a:t>Colour.</a:t>
            </a:r>
          </a:p>
          <a:p>
            <a:pPr eaLnBrk="1" hangingPunct="1">
              <a:spcBef>
                <a:spcPct val="0"/>
              </a:spcBef>
            </a:pPr>
            <a:r>
              <a:rPr lang="en-GB" baseline="0" dirty="0" smtClean="0">
                <a:latin typeface="Calibri" charset="0"/>
              </a:rPr>
              <a:t>Now I see decline</a:t>
            </a:r>
          </a:p>
          <a:p>
            <a:pPr eaLnBrk="1" hangingPunct="1">
              <a:spcBef>
                <a:spcPct val="0"/>
              </a:spcBef>
            </a:pPr>
            <a:r>
              <a:rPr lang="en-GB" baseline="0" dirty="0" smtClean="0">
                <a:latin typeface="Calibri" charset="0"/>
              </a:rPr>
              <a:t>Change title.</a:t>
            </a:r>
          </a:p>
          <a:p>
            <a:pPr eaLnBrk="1" hangingPunct="1">
              <a:spcBef>
                <a:spcPct val="0"/>
              </a:spcBef>
            </a:pPr>
            <a:endParaRPr lang="en-GB" baseline="0" dirty="0" smtClean="0">
              <a:latin typeface="Calibri" charset="0"/>
            </a:endParaRPr>
          </a:p>
          <a:p>
            <a:pPr eaLnBrk="1" hangingPunct="1">
              <a:spcBef>
                <a:spcPct val="0"/>
              </a:spcBef>
            </a:pPr>
            <a:r>
              <a:rPr lang="en-GB" baseline="0" dirty="0" smtClean="0">
                <a:latin typeface="Calibri" charset="0"/>
              </a:rPr>
              <a:t>PAUSE</a:t>
            </a:r>
          </a:p>
        </p:txBody>
      </p:sp>
      <p:sp>
        <p:nvSpPr>
          <p:cNvPr id="4" name="Footer Placeholder 3"/>
          <p:cNvSpPr>
            <a:spLocks noGrp="1"/>
          </p:cNvSpPr>
          <p:nvPr>
            <p:ph type="ftr" sz="quarter" idx="10"/>
          </p:nvPr>
        </p:nvSpPr>
        <p:spPr/>
        <p:txBody>
          <a:bodyPr/>
          <a:lstStyle/>
          <a:p>
            <a:pPr>
              <a:defRPr/>
            </a:pPr>
            <a:r>
              <a:rPr lang="en-US" smtClean="0"/>
              <a:t>©2011 Tableau Software Inc. All rights reserved.</a:t>
            </a:r>
            <a:endParaRPr lang="en-US"/>
          </a:p>
        </p:txBody>
      </p:sp>
      <p:sp>
        <p:nvSpPr>
          <p:cNvPr id="5" name="Slide Number Placeholder 4"/>
          <p:cNvSpPr>
            <a:spLocks noGrp="1"/>
          </p:cNvSpPr>
          <p:nvPr>
            <p:ph type="sldNum" sz="quarter" idx="11"/>
          </p:nvPr>
        </p:nvSpPr>
        <p:spPr/>
        <p:txBody>
          <a:bodyPr/>
          <a:lstStyle/>
          <a:p>
            <a:pPr>
              <a:defRPr/>
            </a:pPr>
            <a:fld id="{B37A3EEA-359C-A641-8D6D-846B00CA9CBD}" type="slidenum">
              <a:rPr lang="en-US" smtClean="0"/>
              <a:pPr>
                <a:defRPr/>
              </a:pPr>
              <a:t>6</a:t>
            </a:fld>
            <a:endParaRPr lang="en-US"/>
          </a:p>
        </p:txBody>
      </p:sp>
    </p:spTree>
    <p:extLst>
      <p:ext uri="{BB962C8B-B14F-4D97-AF65-F5344CB8AC3E}">
        <p14:creationId xmlns:p14="http://schemas.microsoft.com/office/powerpoint/2010/main" val="4189427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rPr dirty="0"/>
              <a:t>RELATIONSHIPS: Scatter plot. Unsurprisingly, countries with more money per person tend to have longer lifespans.</a:t>
            </a:r>
          </a:p>
          <a:p>
            <a:endParaRPr dirty="0"/>
          </a:p>
        </p:txBody>
      </p:sp>
    </p:spTree>
    <p:extLst>
      <p:ext uri="{BB962C8B-B14F-4D97-AF65-F5344CB8AC3E}">
        <p14:creationId xmlns:p14="http://schemas.microsoft.com/office/powerpoint/2010/main" val="1749423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rPr dirty="0"/>
              <a:t>RELATIVE PROPORTIONS: </a:t>
            </a:r>
            <a:r>
              <a:rPr dirty="0" err="1"/>
              <a:t>Treemap</a:t>
            </a:r>
            <a:r>
              <a:rPr dirty="0"/>
              <a:t>. Quickly see how continents relate, and also the members in those area.</a:t>
            </a:r>
          </a:p>
          <a:p>
            <a:endParaRPr dirty="0"/>
          </a:p>
          <a:p>
            <a:endParaRPr dirty="0"/>
          </a:p>
        </p:txBody>
      </p:sp>
    </p:spTree>
    <p:extLst>
      <p:ext uri="{BB962C8B-B14F-4D97-AF65-F5344CB8AC3E}">
        <p14:creationId xmlns:p14="http://schemas.microsoft.com/office/powerpoint/2010/main" val="374317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r>
              <a:t>Orient text so it’s easily read</a:t>
            </a:r>
          </a:p>
          <a:p>
            <a:endParaRPr/>
          </a:p>
          <a:p>
            <a:r>
              <a:t>We are much better at reading it horizontally than vertically</a:t>
            </a:r>
          </a:p>
          <a:p>
            <a:endParaRPr/>
          </a:p>
        </p:txBody>
      </p:sp>
    </p:spTree>
    <p:extLst>
      <p:ext uri="{BB962C8B-B14F-4D97-AF65-F5344CB8AC3E}">
        <p14:creationId xmlns:p14="http://schemas.microsoft.com/office/powerpoint/2010/main" val="437607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a display of small multiples, the same basic graph appears multiple times, each</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By arranging multiple versions of the same graph next to one another you can show the entire picture within eye span, making comparisons easy.</a:t>
            </a:r>
            <a:endParaRPr lang="en-US" b="0" dirty="0" smtClean="0">
              <a:latin typeface="Calibri" charset="0"/>
            </a:endParaRPr>
          </a:p>
          <a:p>
            <a:endParaRPr lang="en-US" dirty="0"/>
          </a:p>
        </p:txBody>
      </p:sp>
      <p:sp>
        <p:nvSpPr>
          <p:cNvPr id="4" name="Slide Number Placeholder 3"/>
          <p:cNvSpPr>
            <a:spLocks noGrp="1"/>
          </p:cNvSpPr>
          <p:nvPr>
            <p:ph type="sldNum" sz="quarter" idx="10"/>
          </p:nvPr>
        </p:nvSpPr>
        <p:spPr/>
        <p:txBody>
          <a:bodyPr/>
          <a:lstStyle/>
          <a:p>
            <a:fld id="{E4627B6D-BB73-4923-BFBF-4B28417A5210}" type="slidenum">
              <a:rPr lang="en-US" smtClean="0"/>
              <a:t>44</a:t>
            </a:fld>
            <a:endParaRPr lang="en-US"/>
          </a:p>
        </p:txBody>
      </p:sp>
    </p:spTree>
    <p:extLst>
      <p:ext uri="{BB962C8B-B14F-4D97-AF65-F5344CB8AC3E}">
        <p14:creationId xmlns:p14="http://schemas.microsoft.com/office/powerpoint/2010/main" val="2818538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rPr lang="en-US" baseline="0" dirty="0" smtClean="0"/>
              <a:t>In addition to an understanding of our hardwired pre-attentive visual attributes and the way we assign importance, being sensitive to other sensing pitfalls – like the difficulty visual interruption presents – is important.</a:t>
            </a:r>
          </a:p>
          <a:p>
            <a:endParaRPr lang="en-US" baseline="0" dirty="0" smtClean="0"/>
          </a:p>
          <a:p>
            <a:r>
              <a:rPr lang="en-US" baseline="0" dirty="0" smtClean="0"/>
              <a:t>So too are standards – time on the x-axis, location on a map, a using a bar char to compare values. </a:t>
            </a:r>
          </a:p>
          <a:p>
            <a:endParaRPr lang="en-US" baseline="0" dirty="0" smtClean="0"/>
          </a:p>
          <a:p>
            <a:r>
              <a:rPr lang="en-US" baseline="0" dirty="0" smtClean="0"/>
              <a:t>In this dashboard it’s easy to understand the area (size/scope) of the data, the time frame (day of the week, the work day) and what we’re comparing (different ticket types)</a:t>
            </a:r>
          </a:p>
          <a:p>
            <a:endParaRPr lang="en-US" baseline="0" dirty="0" smtClean="0"/>
          </a:p>
          <a:p>
            <a:r>
              <a:rPr lang="en-US" baseline="0" dirty="0" smtClean="0"/>
              <a:t>The red makes the data pop but it’s not overly complicated with different colors that would only confuse the </a:t>
            </a:r>
            <a:r>
              <a:rPr lang="en-US" baseline="0" dirty="0" err="1" smtClean="0"/>
              <a:t>viz</a:t>
            </a:r>
            <a:r>
              <a:rPr lang="en-US" baseline="0" dirty="0" smtClean="0"/>
              <a:t> – for example, marking the days of the week in in alternate colors would be meaningless here.</a:t>
            </a:r>
          </a:p>
          <a:p>
            <a:endParaRPr lang="en-US" dirty="0"/>
          </a:p>
        </p:txBody>
      </p:sp>
    </p:spTree>
    <p:extLst>
      <p:ext uri="{BB962C8B-B14F-4D97-AF65-F5344CB8AC3E}">
        <p14:creationId xmlns:p14="http://schemas.microsoft.com/office/powerpoint/2010/main" val="625384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93687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very difficult to see the numbers in context</a:t>
            </a:r>
          </a:p>
          <a:p>
            <a:r>
              <a:rPr lang="en-US" dirty="0" smtClean="0"/>
              <a:t>Adding traffic light indicators shows the difference but still does not show the context, forcing users to read the numbers</a:t>
            </a:r>
          </a:p>
          <a:p>
            <a:r>
              <a:rPr lang="en-US" dirty="0" smtClean="0"/>
              <a:t>Arrows are of little help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Bullet graphs are an excellent way of visually comparing two measures against each other.  Such as, budget vs actual.</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can visually see by how far we met or missed the target </a:t>
            </a:r>
          </a:p>
          <a:p>
            <a:endParaRPr lang="en-US" dirty="0"/>
          </a:p>
        </p:txBody>
      </p:sp>
      <p:sp>
        <p:nvSpPr>
          <p:cNvPr id="4" name="Slide Number Placeholder 3"/>
          <p:cNvSpPr>
            <a:spLocks noGrp="1"/>
          </p:cNvSpPr>
          <p:nvPr>
            <p:ph type="sldNum" sz="quarter" idx="10"/>
          </p:nvPr>
        </p:nvSpPr>
        <p:spPr/>
        <p:txBody>
          <a:bodyPr/>
          <a:lstStyle/>
          <a:p>
            <a:fld id="{E4627B6D-BB73-4923-BFBF-4B28417A5210}" type="slidenum">
              <a:rPr lang="en-US" smtClean="0"/>
              <a:t>47</a:t>
            </a:fld>
            <a:endParaRPr lang="en-US"/>
          </a:p>
        </p:txBody>
      </p:sp>
    </p:spTree>
    <p:extLst>
      <p:ext uri="{BB962C8B-B14F-4D97-AF65-F5344CB8AC3E}">
        <p14:creationId xmlns:p14="http://schemas.microsoft.com/office/powerpoint/2010/main" val="2883644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29C590-9A37-495B-B830-3BFC36B05928}" type="slidenum">
              <a:rPr lang="en-US" smtClean="0"/>
              <a:t>49</a:t>
            </a:fld>
            <a:endParaRPr lang="en-US"/>
          </a:p>
        </p:txBody>
      </p:sp>
    </p:spTree>
    <p:extLst>
      <p:ext uri="{BB962C8B-B14F-4D97-AF65-F5344CB8AC3E}">
        <p14:creationId xmlns:p14="http://schemas.microsoft.com/office/powerpoint/2010/main" val="2866111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65000"/>
                    <a:lumOff val="35000"/>
                  </a:schemeClr>
                </a:solidFill>
                <a:latin typeface="Gill Sans MT" pitchFamily="34" charset="0"/>
              </a:rPr>
              <a:t>Drill-in/out</a:t>
            </a:r>
          </a:p>
          <a:p>
            <a:r>
              <a:rPr lang="en-US" dirty="0" smtClean="0">
                <a:solidFill>
                  <a:schemeClr val="tx1">
                    <a:lumMod val="65000"/>
                    <a:lumOff val="35000"/>
                  </a:schemeClr>
                </a:solidFill>
                <a:latin typeface="Gill Sans MT" pitchFamily="34" charset="0"/>
              </a:rPr>
              <a:t>Moving Averages</a:t>
            </a:r>
          </a:p>
          <a:p>
            <a:r>
              <a:rPr lang="en-US" dirty="0" smtClean="0">
                <a:solidFill>
                  <a:schemeClr val="tx1">
                    <a:lumMod val="65000"/>
                    <a:lumOff val="35000"/>
                  </a:schemeClr>
                </a:solidFill>
                <a:latin typeface="Gill Sans MT" pitchFamily="34" charset="0"/>
              </a:rPr>
              <a:t>Rate of Change</a:t>
            </a:r>
          </a:p>
          <a:p>
            <a:r>
              <a:rPr lang="en-US" dirty="0" smtClean="0">
                <a:solidFill>
                  <a:schemeClr val="tx1">
                    <a:lumMod val="65000"/>
                    <a:lumOff val="35000"/>
                  </a:schemeClr>
                </a:solidFill>
                <a:latin typeface="Gill Sans MT" pitchFamily="34" charset="0"/>
              </a:rPr>
              <a:t>Use Log Scales/Percentages</a:t>
            </a:r>
          </a:p>
          <a:p>
            <a:r>
              <a:rPr lang="en-US" dirty="0" smtClean="0">
                <a:solidFill>
                  <a:schemeClr val="tx1">
                    <a:lumMod val="65000"/>
                    <a:lumOff val="35000"/>
                  </a:schemeClr>
                </a:solidFill>
                <a:latin typeface="Gill Sans MT" pitchFamily="34" charset="0"/>
              </a:rPr>
              <a:t>Cycle Plots</a:t>
            </a:r>
          </a:p>
          <a:p>
            <a:r>
              <a:rPr lang="en-US" dirty="0" smtClean="0">
                <a:solidFill>
                  <a:schemeClr val="tx1">
                    <a:lumMod val="65000"/>
                    <a:lumOff val="35000"/>
                  </a:schemeClr>
                </a:solidFill>
                <a:latin typeface="Gill Sans MT" pitchFamily="34" charset="0"/>
              </a:rPr>
              <a:t>Trellis Chart/Small Multiples/</a:t>
            </a:r>
            <a:r>
              <a:rPr lang="en-US" dirty="0" err="1" smtClean="0">
                <a:solidFill>
                  <a:schemeClr val="tx1">
                    <a:lumMod val="65000"/>
                    <a:lumOff val="35000"/>
                  </a:schemeClr>
                </a:solidFill>
                <a:latin typeface="Gill Sans MT" pitchFamily="34" charset="0"/>
              </a:rPr>
              <a:t>Heatmap</a:t>
            </a:r>
            <a:endParaRPr lang="en-US" dirty="0" smtClean="0">
              <a:solidFill>
                <a:schemeClr val="tx1">
                  <a:lumMod val="65000"/>
                  <a:lumOff val="35000"/>
                </a:schemeClr>
              </a:solidFill>
              <a:latin typeface="Gill Sans MT" pitchFamily="34" charset="0"/>
            </a:endParaRPr>
          </a:p>
          <a:p>
            <a:endParaRPr lang="en-US" dirty="0"/>
          </a:p>
        </p:txBody>
      </p:sp>
      <p:sp>
        <p:nvSpPr>
          <p:cNvPr id="4" name="Slide Number Placeholder 3"/>
          <p:cNvSpPr>
            <a:spLocks noGrp="1"/>
          </p:cNvSpPr>
          <p:nvPr>
            <p:ph type="sldNum" sz="quarter" idx="10"/>
          </p:nvPr>
        </p:nvSpPr>
        <p:spPr/>
        <p:txBody>
          <a:bodyPr/>
          <a:lstStyle/>
          <a:p>
            <a:fld id="{0729C590-9A37-495B-B830-3BFC36B05928}" type="slidenum">
              <a:rPr lang="en-US" smtClean="0"/>
              <a:t>50</a:t>
            </a:fld>
            <a:endParaRPr lang="en-US"/>
          </a:p>
        </p:txBody>
      </p:sp>
    </p:spTree>
    <p:extLst>
      <p:ext uri="{BB962C8B-B14F-4D97-AF65-F5344CB8AC3E}">
        <p14:creationId xmlns:p14="http://schemas.microsoft.com/office/powerpoint/2010/main" val="2912375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65000"/>
                    <a:lumOff val="35000"/>
                  </a:schemeClr>
                </a:solidFill>
                <a:latin typeface="Gill Sans MT" pitchFamily="34" charset="0"/>
              </a:rPr>
              <a:t>Groupings, Sorting</a:t>
            </a:r>
          </a:p>
          <a:p>
            <a:r>
              <a:rPr lang="en-US" dirty="0" smtClean="0">
                <a:solidFill>
                  <a:schemeClr val="tx1">
                    <a:lumMod val="65000"/>
                    <a:lumOff val="35000"/>
                  </a:schemeClr>
                </a:solidFill>
                <a:latin typeface="Gill Sans MT" pitchFamily="34" charset="0"/>
              </a:rPr>
              <a:t>Change baseline of scale</a:t>
            </a:r>
          </a:p>
          <a:p>
            <a:r>
              <a:rPr lang="en-US" dirty="0" smtClean="0">
                <a:solidFill>
                  <a:schemeClr val="tx1">
                    <a:lumMod val="65000"/>
                    <a:lumOff val="35000"/>
                  </a:schemeClr>
                </a:solidFill>
                <a:latin typeface="Gill Sans MT" pitchFamily="34" charset="0"/>
              </a:rPr>
              <a:t>Bump Charts</a:t>
            </a:r>
          </a:p>
        </p:txBody>
      </p:sp>
      <p:sp>
        <p:nvSpPr>
          <p:cNvPr id="4" name="Slide Number Placeholder 3"/>
          <p:cNvSpPr>
            <a:spLocks noGrp="1"/>
          </p:cNvSpPr>
          <p:nvPr>
            <p:ph type="sldNum" sz="quarter" idx="10"/>
          </p:nvPr>
        </p:nvSpPr>
        <p:spPr/>
        <p:txBody>
          <a:bodyPr/>
          <a:lstStyle/>
          <a:p>
            <a:fld id="{0729C590-9A37-495B-B830-3BFC36B05928}" type="slidenum">
              <a:rPr lang="en-US" smtClean="0"/>
              <a:t>51</a:t>
            </a:fld>
            <a:endParaRPr lang="en-US"/>
          </a:p>
        </p:txBody>
      </p:sp>
    </p:spTree>
    <p:extLst>
      <p:ext uri="{BB962C8B-B14F-4D97-AF65-F5344CB8AC3E}">
        <p14:creationId xmlns:p14="http://schemas.microsoft.com/office/powerpoint/2010/main" val="124523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763" y="465138"/>
            <a:ext cx="2640013" cy="1485900"/>
          </a:xfrm>
        </p:spPr>
      </p:sp>
      <p:sp>
        <p:nvSpPr>
          <p:cNvPr id="3" name="Notes Placeholder 2"/>
          <p:cNvSpPr>
            <a:spLocks noGrp="1"/>
          </p:cNvSpPr>
          <p:nvPr>
            <p:ph type="body" idx="1"/>
          </p:nvPr>
        </p:nvSpPr>
        <p:spPr/>
        <p:txBody>
          <a:bodyPr/>
          <a:lstStyle/>
          <a:p>
            <a:pPr marL="0" indent="0" eaLnBrk="1" hangingPunct="1">
              <a:spcBef>
                <a:spcPct val="0"/>
              </a:spcBef>
              <a:buNone/>
            </a:pPr>
            <a:r>
              <a:rPr lang="en-GB" sz="1200" b="0" i="0" kern="1200" baseline="0" dirty="0" smtClean="0">
                <a:solidFill>
                  <a:schemeClr val="tx1"/>
                </a:solidFill>
                <a:effectLst/>
                <a:latin typeface="Calibri" charset="0"/>
                <a:ea typeface="ＭＳ Ｐゴシック" charset="0"/>
                <a:cs typeface="ＭＳ Ｐゴシック" charset="0"/>
              </a:rPr>
              <a:t>Isn’t this incredible. </a:t>
            </a:r>
          </a:p>
          <a:p>
            <a:pPr marL="0" indent="0" eaLnBrk="1" hangingPunct="1">
              <a:spcBef>
                <a:spcPct val="0"/>
              </a:spcBef>
              <a:buNone/>
            </a:pPr>
            <a:endParaRPr lang="en-GB" sz="1200" b="0" i="0" kern="1200" baseline="0" dirty="0" smtClean="0">
              <a:solidFill>
                <a:schemeClr val="tx1"/>
              </a:solidFill>
              <a:effectLst/>
              <a:latin typeface="Calibri" charset="0"/>
              <a:ea typeface="ＭＳ Ｐゴシック" charset="0"/>
              <a:cs typeface="ＭＳ Ｐゴシック" charset="0"/>
            </a:endParaRPr>
          </a:p>
          <a:p>
            <a:pPr marL="0" indent="0" eaLnBrk="1" hangingPunct="1">
              <a:spcBef>
                <a:spcPct val="0"/>
              </a:spcBef>
              <a:buNone/>
            </a:pPr>
            <a:r>
              <a:rPr lang="en-GB" sz="1200" b="0" i="0" kern="1200" baseline="0" dirty="0" smtClean="0">
                <a:solidFill>
                  <a:schemeClr val="tx1"/>
                </a:solidFill>
                <a:effectLst/>
                <a:latin typeface="Calibri" charset="0"/>
                <a:ea typeface="ＭＳ Ｐゴシック" charset="0"/>
                <a:cs typeface="ＭＳ Ｐゴシック" charset="0"/>
              </a:rPr>
              <a:t>Using visual attributes I CHANGED THE POINT OF VIEW.</a:t>
            </a:r>
          </a:p>
          <a:p>
            <a:pPr marL="0" indent="0" eaLnBrk="1" hangingPunct="1">
              <a:spcBef>
                <a:spcPct val="0"/>
              </a:spcBef>
              <a:buNone/>
            </a:pPr>
            <a:endParaRPr lang="en-GB" sz="1200" b="0" i="0" kern="1200" baseline="0" dirty="0" smtClean="0">
              <a:solidFill>
                <a:schemeClr val="tx1"/>
              </a:solidFill>
              <a:effectLst/>
              <a:latin typeface="Calibri" charset="0"/>
              <a:ea typeface="ＭＳ Ｐゴシック" charset="0"/>
              <a:cs typeface="ＭＳ Ｐゴシック" charset="0"/>
            </a:endParaRPr>
          </a:p>
          <a:p>
            <a:pPr marL="0" indent="0" eaLnBrk="1" hangingPunct="1">
              <a:spcBef>
                <a:spcPct val="0"/>
              </a:spcBef>
              <a:buNone/>
            </a:pPr>
            <a:r>
              <a:rPr lang="en-GB" sz="1200" b="0" i="0" kern="1200" baseline="0" dirty="0" smtClean="0">
                <a:solidFill>
                  <a:schemeClr val="tx1"/>
                </a:solidFill>
                <a:effectLst/>
                <a:latin typeface="Calibri" charset="0"/>
                <a:ea typeface="ＭＳ Ｐゴシック" charset="0"/>
                <a:cs typeface="ＭＳ Ｐゴシック" charset="0"/>
              </a:rPr>
              <a:t>NOT DECEPTIVELY</a:t>
            </a:r>
            <a:endParaRPr lang="en-GB" sz="1200" b="0" i="0" kern="1200" dirty="0" smtClean="0">
              <a:solidFill>
                <a:schemeClr val="tx1"/>
              </a:solidFill>
              <a:effectLst/>
              <a:latin typeface="+mn-lt"/>
              <a:ea typeface="ＭＳ Ｐゴシック" charset="0"/>
              <a:cs typeface="ＭＳ Ｐゴシック" charset="0"/>
            </a:endParaRPr>
          </a:p>
        </p:txBody>
      </p:sp>
      <p:sp>
        <p:nvSpPr>
          <p:cNvPr id="4" name="Footer Placeholder 3"/>
          <p:cNvSpPr>
            <a:spLocks noGrp="1"/>
          </p:cNvSpPr>
          <p:nvPr>
            <p:ph type="ftr" sz="quarter" idx="10"/>
          </p:nvPr>
        </p:nvSpPr>
        <p:spPr/>
        <p:txBody>
          <a:bodyPr/>
          <a:lstStyle/>
          <a:p>
            <a:pPr>
              <a:defRPr/>
            </a:pPr>
            <a:r>
              <a:rPr lang="en-US" smtClean="0"/>
              <a:t>©2011 Tableau Software Inc. All rights reserved.</a:t>
            </a:r>
            <a:endParaRPr lang="en-US"/>
          </a:p>
        </p:txBody>
      </p:sp>
      <p:sp>
        <p:nvSpPr>
          <p:cNvPr id="5" name="Slide Number Placeholder 4"/>
          <p:cNvSpPr>
            <a:spLocks noGrp="1"/>
          </p:cNvSpPr>
          <p:nvPr>
            <p:ph type="sldNum" sz="quarter" idx="11"/>
          </p:nvPr>
        </p:nvSpPr>
        <p:spPr/>
        <p:txBody>
          <a:bodyPr/>
          <a:lstStyle/>
          <a:p>
            <a:pPr>
              <a:defRPr/>
            </a:pPr>
            <a:fld id="{B37A3EEA-359C-A641-8D6D-846B00CA9CBD}" type="slidenum">
              <a:rPr lang="en-US" smtClean="0"/>
              <a:pPr>
                <a:defRPr/>
              </a:pPr>
              <a:t>7</a:t>
            </a:fld>
            <a:endParaRPr lang="en-US"/>
          </a:p>
        </p:txBody>
      </p:sp>
    </p:spTree>
    <p:extLst>
      <p:ext uri="{BB962C8B-B14F-4D97-AF65-F5344CB8AC3E}">
        <p14:creationId xmlns:p14="http://schemas.microsoft.com/office/powerpoint/2010/main" val="1418749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smtClean="0">
                <a:solidFill>
                  <a:schemeClr val="tx1">
                    <a:lumMod val="65000"/>
                    <a:lumOff val="35000"/>
                  </a:schemeClr>
                </a:solidFill>
                <a:latin typeface="Gill Sans MT" pitchFamily="34" charset="0"/>
              </a:rPr>
              <a:t>Optimize aspect ratio</a:t>
            </a:r>
          </a:p>
          <a:p>
            <a:r>
              <a:rPr lang="en-US" sz="2800" dirty="0" smtClean="0">
                <a:solidFill>
                  <a:schemeClr val="tx1">
                    <a:lumMod val="65000"/>
                    <a:lumOff val="35000"/>
                  </a:schemeClr>
                </a:solidFill>
                <a:latin typeface="Gill Sans MT" pitchFamily="34" charset="0"/>
              </a:rPr>
              <a:t>Reduce over plotting</a:t>
            </a:r>
          </a:p>
          <a:p>
            <a:pPr lvl="1">
              <a:buFont typeface="Wingdings" pitchFamily="2" charset="2"/>
              <a:buChar char="Ø"/>
            </a:pPr>
            <a:r>
              <a:rPr lang="en-US" dirty="0" smtClean="0">
                <a:solidFill>
                  <a:schemeClr val="tx1">
                    <a:lumMod val="65000"/>
                    <a:lumOff val="35000"/>
                  </a:schemeClr>
                </a:solidFill>
                <a:latin typeface="Gill Sans MT" pitchFamily="34" charset="0"/>
              </a:rPr>
              <a:t>Transparency</a:t>
            </a:r>
          </a:p>
          <a:p>
            <a:pPr lvl="1">
              <a:buFont typeface="Wingdings" pitchFamily="2" charset="2"/>
              <a:buChar char="Ø"/>
            </a:pPr>
            <a:r>
              <a:rPr lang="en-US" dirty="0" smtClean="0">
                <a:solidFill>
                  <a:schemeClr val="tx1">
                    <a:lumMod val="65000"/>
                    <a:lumOff val="35000"/>
                  </a:schemeClr>
                </a:solidFill>
                <a:latin typeface="Gill Sans MT" pitchFamily="34" charset="0"/>
              </a:rPr>
              <a:t>Remove fill</a:t>
            </a:r>
          </a:p>
          <a:p>
            <a:pPr lvl="1">
              <a:buFont typeface="Wingdings" pitchFamily="2" charset="2"/>
              <a:buChar char="Ø"/>
            </a:pPr>
            <a:r>
              <a:rPr lang="en-US" dirty="0" smtClean="0">
                <a:solidFill>
                  <a:schemeClr val="tx1">
                    <a:lumMod val="65000"/>
                    <a:lumOff val="35000"/>
                  </a:schemeClr>
                </a:solidFill>
                <a:latin typeface="Gill Sans MT" pitchFamily="34" charset="0"/>
              </a:rPr>
              <a:t>Trellis or Small Multiples</a:t>
            </a:r>
          </a:p>
          <a:p>
            <a:r>
              <a:rPr lang="en-US" sz="2800" dirty="0" smtClean="0">
                <a:solidFill>
                  <a:schemeClr val="tx1">
                    <a:lumMod val="65000"/>
                    <a:lumOff val="35000"/>
                  </a:schemeClr>
                </a:solidFill>
                <a:latin typeface="Gill Sans MT" pitchFamily="34" charset="0"/>
              </a:rPr>
              <a:t>Remove rough(outliers) to see the smooth</a:t>
            </a:r>
          </a:p>
          <a:p>
            <a:r>
              <a:rPr lang="en-US" sz="2800" dirty="0" smtClean="0">
                <a:solidFill>
                  <a:schemeClr val="tx1">
                    <a:lumMod val="65000"/>
                    <a:lumOff val="35000"/>
                  </a:schemeClr>
                </a:solidFill>
                <a:latin typeface="Gill Sans MT" pitchFamily="34" charset="0"/>
              </a:rPr>
              <a:t>Trend Lines, Reference Lines</a:t>
            </a:r>
          </a:p>
          <a:p>
            <a:endParaRPr lang="en-US" dirty="0"/>
          </a:p>
        </p:txBody>
      </p:sp>
      <p:sp>
        <p:nvSpPr>
          <p:cNvPr id="4" name="Slide Number Placeholder 3"/>
          <p:cNvSpPr>
            <a:spLocks noGrp="1"/>
          </p:cNvSpPr>
          <p:nvPr>
            <p:ph type="sldNum" sz="quarter" idx="10"/>
          </p:nvPr>
        </p:nvSpPr>
        <p:spPr/>
        <p:txBody>
          <a:bodyPr/>
          <a:lstStyle/>
          <a:p>
            <a:fld id="{0729C590-9A37-495B-B830-3BFC36B05928}" type="slidenum">
              <a:rPr lang="en-US" smtClean="0"/>
              <a:t>52</a:t>
            </a:fld>
            <a:endParaRPr lang="en-US"/>
          </a:p>
        </p:txBody>
      </p:sp>
    </p:spTree>
    <p:extLst>
      <p:ext uri="{BB962C8B-B14F-4D97-AF65-F5344CB8AC3E}">
        <p14:creationId xmlns:p14="http://schemas.microsoft.com/office/powerpoint/2010/main" val="1718872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65000"/>
                    <a:lumOff val="35000"/>
                  </a:schemeClr>
                </a:solidFill>
                <a:latin typeface="Gill Sans MT" pitchFamily="34" charset="0"/>
              </a:rPr>
              <a:t>Choose right intervals</a:t>
            </a:r>
          </a:p>
          <a:p>
            <a:r>
              <a:rPr lang="en-US" dirty="0" smtClean="0">
                <a:solidFill>
                  <a:schemeClr val="tx1">
                    <a:lumMod val="65000"/>
                    <a:lumOff val="35000"/>
                  </a:schemeClr>
                </a:solidFill>
                <a:latin typeface="Gill Sans MT" pitchFamily="34" charset="0"/>
              </a:rPr>
              <a:t>Use Median or Percentiles, resistant to outliers</a:t>
            </a:r>
          </a:p>
          <a:p>
            <a:endParaRPr lang="en-US" dirty="0"/>
          </a:p>
        </p:txBody>
      </p:sp>
      <p:sp>
        <p:nvSpPr>
          <p:cNvPr id="4" name="Slide Number Placeholder 3"/>
          <p:cNvSpPr>
            <a:spLocks noGrp="1"/>
          </p:cNvSpPr>
          <p:nvPr>
            <p:ph type="sldNum" sz="quarter" idx="10"/>
          </p:nvPr>
        </p:nvSpPr>
        <p:spPr/>
        <p:txBody>
          <a:bodyPr/>
          <a:lstStyle/>
          <a:p>
            <a:fld id="{0729C590-9A37-495B-B830-3BFC36B05928}" type="slidenum">
              <a:rPr lang="en-US" smtClean="0"/>
              <a:t>53</a:t>
            </a:fld>
            <a:endParaRPr lang="en-US"/>
          </a:p>
        </p:txBody>
      </p:sp>
    </p:spTree>
    <p:extLst>
      <p:ext uri="{BB962C8B-B14F-4D97-AF65-F5344CB8AC3E}">
        <p14:creationId xmlns:p14="http://schemas.microsoft.com/office/powerpoint/2010/main" val="14315272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29C590-9A37-495B-B830-3BFC36B05928}" type="slidenum">
              <a:rPr lang="en-US" smtClean="0"/>
              <a:t>54</a:t>
            </a:fld>
            <a:endParaRPr lang="en-US"/>
          </a:p>
        </p:txBody>
      </p:sp>
    </p:spTree>
    <p:extLst>
      <p:ext uri="{BB962C8B-B14F-4D97-AF65-F5344CB8AC3E}">
        <p14:creationId xmlns:p14="http://schemas.microsoft.com/office/powerpoint/2010/main" val="4021134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29C590-9A37-495B-B830-3BFC36B05928}" type="slidenum">
              <a:rPr lang="en-US" smtClean="0"/>
              <a:t>55</a:t>
            </a:fld>
            <a:endParaRPr lang="en-US"/>
          </a:p>
        </p:txBody>
      </p:sp>
    </p:spTree>
    <p:extLst>
      <p:ext uri="{BB962C8B-B14F-4D97-AF65-F5344CB8AC3E}">
        <p14:creationId xmlns:p14="http://schemas.microsoft.com/office/powerpoint/2010/main" val="27659308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29C590-9A37-495B-B830-3BFC36B05928}" type="slidenum">
              <a:rPr lang="en-US" smtClean="0"/>
              <a:t>56</a:t>
            </a:fld>
            <a:endParaRPr lang="en-US"/>
          </a:p>
        </p:txBody>
      </p:sp>
    </p:spTree>
    <p:extLst>
      <p:ext uri="{BB962C8B-B14F-4D97-AF65-F5344CB8AC3E}">
        <p14:creationId xmlns:p14="http://schemas.microsoft.com/office/powerpoint/2010/main" val="688369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29C590-9A37-495B-B830-3BFC36B05928}"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761848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a dashboard?</a:t>
            </a:r>
            <a:endParaRPr lang="en-US" dirty="0"/>
          </a:p>
        </p:txBody>
      </p:sp>
      <p:sp>
        <p:nvSpPr>
          <p:cNvPr id="4" name="Slide Number Placeholder 3"/>
          <p:cNvSpPr>
            <a:spLocks noGrp="1"/>
          </p:cNvSpPr>
          <p:nvPr>
            <p:ph type="sldNum" sz="quarter" idx="10"/>
          </p:nvPr>
        </p:nvSpPr>
        <p:spPr/>
        <p:txBody>
          <a:bodyPr/>
          <a:lstStyle/>
          <a:p>
            <a:fld id="{E4627B6D-BB73-4923-BFBF-4B28417A5210}" type="slidenum">
              <a:rPr lang="en-US" smtClean="0"/>
              <a:t>59</a:t>
            </a:fld>
            <a:endParaRPr lang="en-US"/>
          </a:p>
        </p:txBody>
      </p:sp>
    </p:spTree>
    <p:extLst>
      <p:ext uri="{BB962C8B-B14F-4D97-AF65-F5344CB8AC3E}">
        <p14:creationId xmlns:p14="http://schemas.microsoft.com/office/powerpoint/2010/main" val="971929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60</a:t>
            </a:fld>
            <a:endParaRPr lang="en-US"/>
          </a:p>
        </p:txBody>
      </p:sp>
    </p:spTree>
    <p:extLst>
      <p:ext uri="{BB962C8B-B14F-4D97-AF65-F5344CB8AC3E}">
        <p14:creationId xmlns:p14="http://schemas.microsoft.com/office/powerpoint/2010/main" val="3027459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hope is that with Tableau, data looks very different to</a:t>
            </a:r>
            <a:r>
              <a:rPr lang="en-US" baseline="0" dirty="0" smtClean="0"/>
              <a:t> you– not a brick wall, but a road that leads you to new opportunities. . </a:t>
            </a:r>
            <a:endParaRPr lang="en-US" dirty="0"/>
          </a:p>
        </p:txBody>
      </p:sp>
      <p:sp>
        <p:nvSpPr>
          <p:cNvPr id="4" name="Slide Number Placeholder 3"/>
          <p:cNvSpPr>
            <a:spLocks noGrp="1"/>
          </p:cNvSpPr>
          <p:nvPr>
            <p:ph type="sldNum" sz="quarter" idx="10"/>
          </p:nvPr>
        </p:nvSpPr>
        <p:spPr/>
        <p:txBody>
          <a:bodyPr/>
          <a:lstStyle/>
          <a:p>
            <a:fld id="{B9FF6462-71A3-4B9B-A350-45E51389CB8C}"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3169082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hope is that with Tableau, data looks very different to</a:t>
            </a:r>
            <a:r>
              <a:rPr lang="en-US" baseline="0" dirty="0" smtClean="0"/>
              <a:t> you– not a brick wall, but a road that leads you to new opportunities. . </a:t>
            </a:r>
          </a:p>
          <a:p>
            <a:endParaRPr lang="en-US" baseline="0" dirty="0" smtClean="0"/>
          </a:p>
          <a:p>
            <a:r>
              <a:rPr lang="en-US" dirty="0" smtClean="0"/>
              <a:t>https://public.tableau.com/profile/liangbeibei212#!/vizhome/20160615SHViz/GettingMoreYesinSpeedDating </a:t>
            </a:r>
            <a:endParaRPr lang="en-US" dirty="0"/>
          </a:p>
        </p:txBody>
      </p:sp>
      <p:sp>
        <p:nvSpPr>
          <p:cNvPr id="4" name="Slide Number Placeholder 3"/>
          <p:cNvSpPr>
            <a:spLocks noGrp="1"/>
          </p:cNvSpPr>
          <p:nvPr>
            <p:ph type="sldNum" sz="quarter" idx="10"/>
          </p:nvPr>
        </p:nvSpPr>
        <p:spPr/>
        <p:txBody>
          <a:bodyPr/>
          <a:lstStyle/>
          <a:p>
            <a:fld id="{B9FF6462-71A3-4B9B-A350-45E51389CB8C}"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3165717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like to start these</a:t>
            </a:r>
            <a:r>
              <a:rPr lang="en-US" baseline="0" dirty="0" smtClean="0"/>
              <a:t> sessions off with a game I call “count the nines.” So, count the nines. Raise your hand when you think you know how many nines there are on here. [pause] In fact, just go ahead and shout it out. If you know how many nines are on here, shout out the answer. [pause]</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9</a:t>
            </a:fld>
            <a:endParaRPr lang="en-US"/>
          </a:p>
        </p:txBody>
      </p:sp>
    </p:spTree>
    <p:extLst>
      <p:ext uri="{BB962C8B-B14F-4D97-AF65-F5344CB8AC3E}">
        <p14:creationId xmlns:p14="http://schemas.microsoft.com/office/powerpoint/2010/main" val="409281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NOW count the nines. How many nines do</a:t>
            </a:r>
            <a:r>
              <a:rPr lang="en-US" baseline="0" dirty="0" smtClean="0"/>
              <a:t> you see? Raise your hand when you know.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10</a:t>
            </a:fld>
            <a:endParaRPr lang="en-US"/>
          </a:p>
        </p:txBody>
      </p:sp>
    </p:spTree>
    <p:extLst>
      <p:ext uri="{BB962C8B-B14F-4D97-AF65-F5344CB8AC3E}">
        <p14:creationId xmlns:p14="http://schemas.microsoft.com/office/powerpoint/2010/main" val="1467423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Those are really fancy words for what you just experienced. Humans</a:t>
            </a:r>
            <a:r>
              <a:rPr lang="en-US" baseline="0" dirty="0" smtClean="0"/>
              <a:t> can see visual patterns very well, but only when the patterns really play to a human’s strengths.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11</a:t>
            </a:fld>
            <a:endParaRPr lang="en-US"/>
          </a:p>
        </p:txBody>
      </p:sp>
    </p:spTree>
    <p:extLst>
      <p:ext uri="{BB962C8B-B14F-4D97-AF65-F5344CB8AC3E}">
        <p14:creationId xmlns:p14="http://schemas.microsoft.com/office/powerpoint/2010/main" val="41965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mj-lt"/>
              <a:buNone/>
            </a:pPr>
            <a:r>
              <a:rPr lang="en-US" dirty="0" smtClean="0"/>
              <a:t>Spatial-</a:t>
            </a:r>
            <a:r>
              <a:rPr lang="en-US" baseline="0" dirty="0" smtClean="0"/>
              <a:t> Paragraphs in text</a:t>
            </a:r>
          </a:p>
          <a:p>
            <a:pPr marL="0" indent="0">
              <a:buFont typeface="+mj-lt"/>
              <a:buNone/>
            </a:pPr>
            <a:r>
              <a:rPr lang="en-US" baseline="0" dirty="0" smtClean="0"/>
              <a:t>Pre-attentive – Unconscious accumulation of information</a:t>
            </a:r>
          </a:p>
          <a:p>
            <a:pPr marL="0" indent="0">
              <a:buFont typeface="+mj-lt"/>
              <a:buNone/>
            </a:pPr>
            <a:r>
              <a:rPr lang="en-US" baseline="0" dirty="0" smtClean="0"/>
              <a:t>Gestalt Principle – “Unified Whole”</a:t>
            </a:r>
          </a:p>
          <a:p>
            <a:pPr marL="0" indent="0">
              <a:buFont typeface="+mj-lt"/>
              <a:buNone/>
            </a:pPr>
            <a:r>
              <a:rPr lang="en-US" baseline="0" dirty="0" smtClean="0"/>
              <a:t>7+2-2 magic number – Capacity for processing information</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12</a:t>
            </a:fld>
            <a:endParaRPr lang="en-US"/>
          </a:p>
        </p:txBody>
      </p:sp>
    </p:spTree>
    <p:extLst>
      <p:ext uri="{BB962C8B-B14F-4D97-AF65-F5344CB8AC3E}">
        <p14:creationId xmlns:p14="http://schemas.microsoft.com/office/powerpoint/2010/main" val="302905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err="1" smtClean="0"/>
              <a:t>Preattentive</a:t>
            </a:r>
            <a:r>
              <a:rPr lang="en-US" dirty="0" smtClean="0"/>
              <a:t> attributes are information we can process visually almost</a:t>
            </a:r>
            <a:r>
              <a:rPr lang="en-US" baseline="0" dirty="0" smtClean="0"/>
              <a:t> immediately, before sending the information to the attention processing parts of our brain. </a:t>
            </a:r>
          </a:p>
          <a:p>
            <a:pPr marL="0" indent="0">
              <a:buFont typeface="+mj-lt"/>
              <a:buNone/>
            </a:pPr>
            <a:r>
              <a:rPr lang="en-US" baseline="0" dirty="0" smtClean="0"/>
              <a:t>This is information we process and understand almost unconsciously. </a:t>
            </a:r>
          </a:p>
          <a:p>
            <a:pPr marL="0" indent="0">
              <a:buFont typeface="+mj-lt"/>
              <a:buNone/>
            </a:pPr>
            <a:r>
              <a:rPr lang="en-US" baseline="0" dirty="0" smtClean="0"/>
              <a:t>These are generally the best ways to present data, because we can see these patterns without thinking too hard. </a:t>
            </a:r>
          </a:p>
          <a:p>
            <a:pPr marL="0" indent="0">
              <a:buFont typeface="+mj-lt"/>
              <a:buNone/>
            </a:pPr>
            <a:r>
              <a:rPr lang="en-US" baseline="0" dirty="0" smtClean="0"/>
              <a:t>Within 200-250ms</a:t>
            </a:r>
          </a:p>
          <a:p>
            <a:endParaRPr lang="en-US" baseline="0" dirty="0" smtClean="0"/>
          </a:p>
          <a:p>
            <a:r>
              <a:rPr lang="en-US" sz="1200" kern="1200" dirty="0" smtClean="0">
                <a:solidFill>
                  <a:schemeClr val="tx1"/>
                </a:solidFill>
                <a:effectLst/>
                <a:latin typeface="+mn-lt"/>
                <a:ea typeface="+mn-ea"/>
                <a:cs typeface="+mn-cs"/>
              </a:rPr>
              <a:t>http://www.youtube.com/watch?feature=player_detailpage&amp;v=wnvoZxe95bo</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248856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Presentation Title Slide">
    <p:spTree>
      <p:nvGrpSpPr>
        <p:cNvPr id="1" name=""/>
        <p:cNvGrpSpPr/>
        <p:nvPr/>
      </p:nvGrpSpPr>
      <p:grpSpPr>
        <a:xfrm>
          <a:off x="0" y="0"/>
          <a:ext cx="0" cy="0"/>
          <a:chOff x="0" y="0"/>
          <a:chExt cx="0" cy="0"/>
        </a:xfrm>
      </p:grpSpPr>
      <p:pic>
        <p:nvPicPr>
          <p:cNvPr id="6" name="Picture 5" descr="GSKO PPT_5color-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911" y="609601"/>
            <a:ext cx="2594493" cy="539262"/>
          </a:xfrm>
          <a:prstGeom prst="rect">
            <a:avLst/>
          </a:prstGeom>
        </p:spPr>
      </p:pic>
      <p:sp>
        <p:nvSpPr>
          <p:cNvPr id="4" name="Text Placeholder 3"/>
          <p:cNvSpPr>
            <a:spLocks noGrp="1"/>
          </p:cNvSpPr>
          <p:nvPr>
            <p:ph type="body" sz="quarter" idx="11" hasCustomPrompt="1"/>
          </p:nvPr>
        </p:nvSpPr>
        <p:spPr>
          <a:xfrm>
            <a:off x="686744" y="1813042"/>
            <a:ext cx="13245156" cy="1578894"/>
          </a:xfrm>
          <a:prstGeom prst="rect">
            <a:avLst/>
          </a:prstGeom>
        </p:spPr>
        <p:txBody>
          <a:bodyPr wrap="square" lIns="0" tIns="0" rIns="0" bIns="0">
            <a:spAutoFit/>
          </a:bodyPr>
          <a:lstStyle>
            <a:lvl1pPr marL="0" indent="0">
              <a:buNone/>
              <a:defRPr sz="4500" b="0" i="0" baseline="0">
                <a:solidFill>
                  <a:schemeClr val="accent5"/>
                </a:solidFill>
                <a:latin typeface="BentonSans"/>
                <a:cs typeface="BentonSans"/>
              </a:defRPr>
            </a:lvl1pPr>
            <a:lvl2pPr marL="653110" indent="0">
              <a:buNone/>
              <a:defRPr/>
            </a:lvl2pPr>
            <a:lvl3pPr marL="1306221" indent="0">
              <a:buNone/>
              <a:defRPr/>
            </a:lvl3pPr>
            <a:lvl4pPr marL="1959331" indent="0">
              <a:buNone/>
              <a:defRPr/>
            </a:lvl4pPr>
            <a:lvl5pPr marL="2612442" indent="0">
              <a:buNone/>
              <a:defRPr/>
            </a:lvl5pPr>
          </a:lstStyle>
          <a:p>
            <a:r>
              <a:rPr lang="en-US" dirty="0" smtClean="0"/>
              <a:t>[Presentation Title]</a:t>
            </a:r>
          </a:p>
          <a:p>
            <a:r>
              <a:rPr lang="en-US" sz="2400" dirty="0" smtClean="0"/>
              <a:t>[Presenter Name] | [Presenter Title]</a:t>
            </a:r>
          </a:p>
          <a:p>
            <a:r>
              <a:rPr lang="en-US" sz="2400" dirty="0" smtClean="0"/>
              <a:t>[Date] | [Contact Info (social media, email, etc.)] </a:t>
            </a:r>
            <a:endParaRPr lang="en-US" sz="2400" dirty="0"/>
          </a:p>
        </p:txBody>
      </p:sp>
    </p:spTree>
    <p:extLst>
      <p:ext uri="{BB962C8B-B14F-4D97-AF65-F5344CB8AC3E}">
        <p14:creationId xmlns:p14="http://schemas.microsoft.com/office/powerpoint/2010/main" val="2863502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ulti-level content">
    <p:spTree>
      <p:nvGrpSpPr>
        <p:cNvPr id="1" name=""/>
        <p:cNvGrpSpPr/>
        <p:nvPr/>
      </p:nvGrpSpPr>
      <p:grpSpPr>
        <a:xfrm>
          <a:off x="0" y="0"/>
          <a:ext cx="0" cy="0"/>
          <a:chOff x="0" y="0"/>
          <a:chExt cx="0" cy="0"/>
        </a:xfrm>
      </p:grpSpPr>
      <p:pic>
        <p:nvPicPr>
          <p:cNvPr id="10" name="Picture 9" descr="GSKO PPT_5color-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6" name="Picture 5" descr="tableau_rgb.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18"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
        <p:nvSpPr>
          <p:cNvPr id="4" name="Content Placeholder 2"/>
          <p:cNvSpPr>
            <a:spLocks noGrp="1"/>
          </p:cNvSpPr>
          <p:nvPr>
            <p:ph idx="14" hasCustomPrompt="1"/>
          </p:nvPr>
        </p:nvSpPr>
        <p:spPr>
          <a:xfrm>
            <a:off x="685681" y="1813043"/>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900" baseline="0">
                <a:solidFill>
                  <a:schemeClr val="accent5"/>
                </a:solidFill>
                <a:latin typeface="BentonSans"/>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[Copy content] </a:t>
            </a:r>
            <a:endParaRPr lang="en-US" dirty="0"/>
          </a:p>
        </p:txBody>
      </p:sp>
    </p:spTree>
    <p:extLst>
      <p:ext uri="{BB962C8B-B14F-4D97-AF65-F5344CB8AC3E}">
        <p14:creationId xmlns:p14="http://schemas.microsoft.com/office/powerpoint/2010/main" val="15410851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6" name="Picture 5" descr="GSKO PPT_5color-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descr="tableau_rgb.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2" name="Title 1"/>
          <p:cNvSpPr>
            <a:spLocks noGrp="1"/>
          </p:cNvSpPr>
          <p:nvPr>
            <p:ph type="title" hasCustomPrompt="1"/>
          </p:nvPr>
        </p:nvSpPr>
        <p:spPr>
          <a:xfrm>
            <a:off x="3276600" y="2438401"/>
            <a:ext cx="8077200" cy="830997"/>
          </a:xfrm>
        </p:spPr>
        <p:txBody>
          <a:bodyPr anchor="t" anchorCtr="0">
            <a:spAutoFit/>
          </a:bodyPr>
          <a:lstStyle>
            <a:lvl1pPr>
              <a:defRPr sz="5400" baseline="0">
                <a:solidFill>
                  <a:schemeClr val="accent5"/>
                </a:solidFill>
              </a:defRPr>
            </a:lvl1pPr>
          </a:lstStyle>
          <a:p>
            <a:r>
              <a:rPr lang="en-US" dirty="0" smtClean="0"/>
              <a:t>“Insert quote here”</a:t>
            </a:r>
            <a:endParaRPr lang="en-US" dirty="0"/>
          </a:p>
        </p:txBody>
      </p:sp>
      <p:sp>
        <p:nvSpPr>
          <p:cNvPr id="13" name="Text Placeholder 12"/>
          <p:cNvSpPr>
            <a:spLocks noGrp="1"/>
          </p:cNvSpPr>
          <p:nvPr>
            <p:ph type="body" sz="quarter" idx="11" hasCustomPrompt="1"/>
          </p:nvPr>
        </p:nvSpPr>
        <p:spPr>
          <a:xfrm>
            <a:off x="3561080" y="3733800"/>
            <a:ext cx="8077200" cy="295466"/>
          </a:xfrm>
          <a:prstGeom prst="rect">
            <a:avLst/>
          </a:prstGeom>
        </p:spPr>
        <p:txBody>
          <a:bodyPr lIns="0" tIns="0" rIns="0" bIns="0">
            <a:spAutoFit/>
          </a:bodyPr>
          <a:lstStyle>
            <a:lvl1pPr marL="0" indent="0">
              <a:buNone/>
              <a:defRPr sz="1900" baseline="0">
                <a:solidFill>
                  <a:schemeClr val="accent5"/>
                </a:solidFill>
                <a:latin typeface="BentonSans"/>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dirty="0" smtClean="0"/>
              <a:t>Name &amp; Title here</a:t>
            </a:r>
            <a:endParaRPr lang="en-US" dirty="0"/>
          </a:p>
        </p:txBody>
      </p:sp>
    </p:spTree>
    <p:extLst>
      <p:ext uri="{BB962C8B-B14F-4D97-AF65-F5344CB8AC3E}">
        <p14:creationId xmlns:p14="http://schemas.microsoft.com/office/powerpoint/2010/main" val="389603735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umbered List">
    <p:spTree>
      <p:nvGrpSpPr>
        <p:cNvPr id="1" name=""/>
        <p:cNvGrpSpPr/>
        <p:nvPr/>
      </p:nvGrpSpPr>
      <p:grpSpPr>
        <a:xfrm>
          <a:off x="0" y="0"/>
          <a:ext cx="0" cy="0"/>
          <a:chOff x="0" y="0"/>
          <a:chExt cx="0" cy="0"/>
        </a:xfrm>
      </p:grpSpPr>
      <p:pic>
        <p:nvPicPr>
          <p:cNvPr id="8" name="Picture 7" descr="GSKO PPT_5color-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descr="tableau_rgb.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4" name="Content Placeholder 2"/>
          <p:cNvSpPr>
            <a:spLocks noGrp="1"/>
          </p:cNvSpPr>
          <p:nvPr>
            <p:ph idx="14" hasCustomPrompt="1"/>
          </p:nvPr>
        </p:nvSpPr>
        <p:spPr>
          <a:xfrm>
            <a:off x="685681" y="1813041"/>
            <a:ext cx="13274793" cy="3567130"/>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900" baseline="0">
                <a:solidFill>
                  <a:schemeClr val="accent5"/>
                </a:solidFill>
                <a:latin typeface="BentonSans"/>
              </a:defRPr>
            </a:lvl1pPr>
            <a:lvl2pPr marL="746125" indent="-457200">
              <a:spcBef>
                <a:spcPts val="0"/>
              </a:spcBef>
              <a:spcAft>
                <a:spcPts val="600"/>
              </a:spcAft>
              <a:buSzPct val="100000"/>
              <a:buFont typeface="+mj-lt"/>
              <a:buAutoNum type="romanUcPeriod"/>
              <a:defRPr sz="2400" baseline="0">
                <a:solidFill>
                  <a:schemeClr val="accent5"/>
                </a:solidFill>
                <a:latin typeface="BentonSans"/>
              </a:defRPr>
            </a:lvl2pPr>
            <a:lvl3pPr marL="969963" indent="-457200">
              <a:spcBef>
                <a:spcPts val="0"/>
              </a:spcBef>
              <a:spcAft>
                <a:spcPts val="600"/>
              </a:spcAft>
              <a:buSzPct val="100000"/>
              <a:buFont typeface="+mj-lt"/>
              <a:buAutoNum type="arabicPeriod"/>
              <a:defRPr sz="2100" baseline="0">
                <a:solidFill>
                  <a:schemeClr val="accent5"/>
                </a:solidFill>
                <a:latin typeface="BentonSans"/>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[High-level content]</a:t>
            </a:r>
          </a:p>
          <a:p>
            <a:r>
              <a:rPr lang="en-US" dirty="0" smtClean="0"/>
              <a:t>[High-level content] </a:t>
            </a:r>
          </a:p>
          <a:p>
            <a:pPr lvl="1">
              <a:buFont typeface="+mj-lt"/>
              <a:buAutoNum type="romanUcPeriod"/>
            </a:pPr>
            <a:r>
              <a:rPr lang="en-US" dirty="0" smtClean="0"/>
              <a:t>[Secondary information about high-level content]</a:t>
            </a:r>
          </a:p>
          <a:p>
            <a:pPr lvl="2">
              <a:buFont typeface="Arial"/>
              <a:buChar char="•"/>
            </a:pPr>
            <a:r>
              <a:rPr lang="en-US" dirty="0" smtClean="0"/>
              <a:t>[More details]</a:t>
            </a:r>
          </a:p>
          <a:p>
            <a:pPr lvl="2">
              <a:buFont typeface="Arial"/>
              <a:buChar char="•"/>
            </a:pPr>
            <a:r>
              <a:rPr lang="en-US" dirty="0" smtClean="0"/>
              <a:t>[More details] </a:t>
            </a:r>
          </a:p>
          <a:p>
            <a:pPr lvl="2">
              <a:buFont typeface="Arial"/>
              <a:buChar char="•"/>
            </a:pPr>
            <a:r>
              <a:rPr lang="en-US" dirty="0" smtClean="0"/>
              <a:t>[More details] </a:t>
            </a:r>
          </a:p>
          <a:p>
            <a:pPr lvl="1">
              <a:buFont typeface="+mj-lt"/>
              <a:buAutoNum type="romanUcPeriod"/>
            </a:pPr>
            <a:r>
              <a:rPr lang="en-US" dirty="0" smtClean="0"/>
              <a:t>[Secondary information about high-level content]</a:t>
            </a:r>
          </a:p>
          <a:p>
            <a:r>
              <a:rPr lang="en-US" dirty="0" smtClean="0"/>
              <a:t>[High-level content]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13696767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ulleted Copy">
    <p:spTree>
      <p:nvGrpSpPr>
        <p:cNvPr id="1" name=""/>
        <p:cNvGrpSpPr/>
        <p:nvPr/>
      </p:nvGrpSpPr>
      <p:grpSpPr>
        <a:xfrm>
          <a:off x="0" y="0"/>
          <a:ext cx="0" cy="0"/>
          <a:chOff x="0" y="0"/>
          <a:chExt cx="0" cy="0"/>
        </a:xfrm>
      </p:grpSpPr>
      <p:pic>
        <p:nvPicPr>
          <p:cNvPr id="8" name="Picture 7" descr="GSKO PPT_5color-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descr="tableau_rgb.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4" name="Content Placeholder 2"/>
          <p:cNvSpPr>
            <a:spLocks noGrp="1"/>
          </p:cNvSpPr>
          <p:nvPr>
            <p:ph idx="14" hasCustomPrompt="1"/>
          </p:nvPr>
        </p:nvSpPr>
        <p:spPr>
          <a:xfrm>
            <a:off x="686655" y="1813042"/>
            <a:ext cx="1327382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latin typeface="BentonSans"/>
              </a:defRPr>
            </a:lvl1pPr>
            <a:lvl2pPr marL="288925" indent="273050">
              <a:spcBef>
                <a:spcPts val="0"/>
              </a:spcBef>
              <a:spcAft>
                <a:spcPts val="600"/>
              </a:spcAft>
              <a:buSzPct val="100000"/>
              <a:buFont typeface="Arial"/>
              <a:buChar char="•"/>
              <a:defRPr sz="2400" baseline="0">
                <a:solidFill>
                  <a:schemeClr val="accent5"/>
                </a:solidFill>
                <a:latin typeface="BentonSans"/>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17876905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ulleted Copy - 2 Column">
    <p:spTree>
      <p:nvGrpSpPr>
        <p:cNvPr id="1" name=""/>
        <p:cNvGrpSpPr/>
        <p:nvPr/>
      </p:nvGrpSpPr>
      <p:grpSpPr>
        <a:xfrm>
          <a:off x="0" y="0"/>
          <a:ext cx="0" cy="0"/>
          <a:chOff x="0" y="0"/>
          <a:chExt cx="0" cy="0"/>
        </a:xfrm>
      </p:grpSpPr>
      <p:pic>
        <p:nvPicPr>
          <p:cNvPr id="9" name="Picture 8" descr="GSKO PPT_5color-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4" name="Content Placeholder 2"/>
          <p:cNvSpPr>
            <a:spLocks noGrp="1"/>
          </p:cNvSpPr>
          <p:nvPr>
            <p:ph idx="14" hasCustomPrompt="1"/>
          </p:nvPr>
        </p:nvSpPr>
        <p:spPr>
          <a:xfrm>
            <a:off x="686655" y="1813042"/>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latin typeface="BentonSans"/>
              </a:defRPr>
            </a:lvl1pPr>
            <a:lvl2pPr marL="288925" indent="273050">
              <a:spcBef>
                <a:spcPts val="0"/>
              </a:spcBef>
              <a:spcAft>
                <a:spcPts val="600"/>
              </a:spcAft>
              <a:buSzPct val="100000"/>
              <a:buFont typeface="Arial"/>
              <a:buChar char="•"/>
              <a:defRPr sz="2400" baseline="0">
                <a:solidFill>
                  <a:schemeClr val="accent5"/>
                </a:solidFill>
                <a:latin typeface="BentonSans"/>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7" name="Content Placeholder 2"/>
          <p:cNvSpPr>
            <a:spLocks noGrp="1"/>
          </p:cNvSpPr>
          <p:nvPr>
            <p:ph idx="15" hasCustomPrompt="1"/>
          </p:nvPr>
        </p:nvSpPr>
        <p:spPr>
          <a:xfrm>
            <a:off x="7311907" y="1812808"/>
            <a:ext cx="5943600" cy="1855893"/>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900" baseline="0">
                <a:solidFill>
                  <a:schemeClr val="accent5"/>
                </a:solidFill>
                <a:latin typeface="BentonSans"/>
              </a:defRPr>
            </a:lvl1pPr>
            <a:lvl2pPr marL="288925" indent="273050">
              <a:spcBef>
                <a:spcPts val="0"/>
              </a:spcBef>
              <a:spcAft>
                <a:spcPts val="600"/>
              </a:spcAft>
              <a:buSzPct val="100000"/>
              <a:buFont typeface="Arial"/>
              <a:buChar char="•"/>
              <a:defRPr sz="2400" baseline="0">
                <a:solidFill>
                  <a:schemeClr val="accent5"/>
                </a:solidFill>
                <a:latin typeface="BentonSans"/>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[First Point]</a:t>
            </a:r>
          </a:p>
          <a:p>
            <a:r>
              <a:rPr lang="en-US" dirty="0" smtClean="0"/>
              <a:t>[Second Point]</a:t>
            </a:r>
          </a:p>
          <a:p>
            <a:pPr lvl="1"/>
            <a:r>
              <a:rPr lang="en-US" dirty="0" smtClean="0"/>
              <a:t>[Sub bullet]</a:t>
            </a:r>
          </a:p>
          <a:p>
            <a:pPr lvl="1"/>
            <a:r>
              <a:rPr lang="en-US" dirty="0" smtClean="0"/>
              <a:t>[Sub bullet]</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25156695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mp; Copy">
    <p:spTree>
      <p:nvGrpSpPr>
        <p:cNvPr id="1" name=""/>
        <p:cNvGrpSpPr/>
        <p:nvPr/>
      </p:nvGrpSpPr>
      <p:grpSpPr>
        <a:xfrm>
          <a:off x="0" y="0"/>
          <a:ext cx="0" cy="0"/>
          <a:chOff x="0" y="0"/>
          <a:chExt cx="0" cy="0"/>
        </a:xfrm>
      </p:grpSpPr>
      <p:pic>
        <p:nvPicPr>
          <p:cNvPr id="7" name="Picture 6" descr="GSKO PPT_5color-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8" name="Picture 7" descr="tableau_rgb.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6" name="Content Placeholder 2"/>
          <p:cNvSpPr>
            <a:spLocks noGrp="1"/>
          </p:cNvSpPr>
          <p:nvPr>
            <p:ph idx="13" hasCustomPrompt="1"/>
          </p:nvPr>
        </p:nvSpPr>
        <p:spPr>
          <a:xfrm>
            <a:off x="7311127" y="1813044"/>
            <a:ext cx="6649347" cy="443198"/>
          </a:xfrm>
          <a:prstGeom prst="rect">
            <a:avLst/>
          </a:prstGeom>
        </p:spPr>
        <p:txBody>
          <a:bodyPr wrap="square" lIns="0" tIns="0" rIns="0" bIns="0">
            <a:spAutoFit/>
          </a:bodyPr>
          <a:lstStyle>
            <a:lvl1pPr marL="0" indent="0">
              <a:buSzPct val="100000"/>
              <a:buFont typeface="Arial"/>
              <a:buNone/>
              <a:defRPr sz="2900">
                <a:solidFill>
                  <a:schemeClr val="accent5"/>
                </a:solidFill>
                <a:latin typeface="BentonSans"/>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r>
              <a:rPr lang="en-US" dirty="0" smtClean="0"/>
              <a:t>[Content relevant to image]</a:t>
            </a:r>
            <a:endParaRPr lang="en-US" dirty="0"/>
          </a:p>
        </p:txBody>
      </p:sp>
      <p:sp>
        <p:nvSpPr>
          <p:cNvPr id="4" name="Picture Placeholder 4"/>
          <p:cNvSpPr>
            <a:spLocks noGrp="1"/>
          </p:cNvSpPr>
          <p:nvPr>
            <p:ph type="pic" sz="quarter" idx="10"/>
          </p:nvPr>
        </p:nvSpPr>
        <p:spPr>
          <a:xfrm>
            <a:off x="679655" y="1813043"/>
            <a:ext cx="6019800" cy="5407933"/>
          </a:xfrm>
          <a:prstGeom prst="rect">
            <a:avLst/>
          </a:prstGeom>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smtClean="0"/>
              <a:t>Click icon to add picture</a:t>
            </a:r>
            <a:endParaRPr lang="en-US" dirty="0"/>
          </a:p>
        </p:txBody>
      </p:sp>
      <p:sp>
        <p:nvSpPr>
          <p:cNvPr id="5"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36601658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8" name="Picture 7" descr="GSKO PPT_5color-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descr="tableau_rgb.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4" name="Table Placeholder 3"/>
          <p:cNvSpPr>
            <a:spLocks noGrp="1"/>
          </p:cNvSpPr>
          <p:nvPr>
            <p:ph type="tbl" sz="quarter" idx="10"/>
          </p:nvPr>
        </p:nvSpPr>
        <p:spPr>
          <a:xfrm>
            <a:off x="686743" y="1813043"/>
            <a:ext cx="13273731" cy="5473582"/>
          </a:xfrm>
          <a:prstGeom prst="rect">
            <a:avLst/>
          </a:prstGeom>
        </p:spPr>
        <p:txBody>
          <a:bodyPr lIns="0" tIns="0" rIns="0" bIns="0"/>
          <a:lstStyle>
            <a:lvl1pPr marL="0" indent="0">
              <a:buSzPct val="120000"/>
              <a:buFontTx/>
              <a:buNone/>
              <a:defRPr sz="2900">
                <a:solidFill>
                  <a:schemeClr val="accent5"/>
                </a:solidFill>
                <a:latin typeface="BentonSans"/>
              </a:defRPr>
            </a:lvl1pPr>
          </a:lstStyle>
          <a:p>
            <a:r>
              <a:rPr lang="en-US" smtClean="0"/>
              <a:t>Click icon to add table</a:t>
            </a:r>
            <a:endParaRPr lang="en-US" dirty="0"/>
          </a:p>
        </p:txBody>
      </p:sp>
      <p:sp>
        <p:nvSpPr>
          <p:cNvPr id="6" name="Text Placeholder 5"/>
          <p:cNvSpPr>
            <a:spLocks noGrp="1"/>
          </p:cNvSpPr>
          <p:nvPr>
            <p:ph type="body" sz="quarter" idx="12" hasCustomPrompt="1"/>
          </p:nvPr>
        </p:nvSpPr>
        <p:spPr>
          <a:xfrm>
            <a:off x="691381" y="381001"/>
            <a:ext cx="13269093" cy="634789"/>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endParaRPr lang="en-US" dirty="0"/>
          </a:p>
        </p:txBody>
      </p:sp>
    </p:spTree>
    <p:extLst>
      <p:ext uri="{BB962C8B-B14F-4D97-AF65-F5344CB8AC3E}">
        <p14:creationId xmlns:p14="http://schemas.microsoft.com/office/powerpoint/2010/main" val="2346251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PageImage_NoColorBar">
    <p:spTree>
      <p:nvGrpSpPr>
        <p:cNvPr id="1" name=""/>
        <p:cNvGrpSpPr/>
        <p:nvPr/>
      </p:nvGrpSpPr>
      <p:grpSpPr>
        <a:xfrm>
          <a:off x="0" y="0"/>
          <a:ext cx="0" cy="0"/>
          <a:chOff x="0" y="0"/>
          <a:chExt cx="0" cy="0"/>
        </a:xfrm>
      </p:grpSpPr>
      <p:pic>
        <p:nvPicPr>
          <p:cNvPr id="5" name="Picture 4" descr="GSKO PPT_5color-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1" name="Picture Placeholder 2"/>
          <p:cNvSpPr>
            <a:spLocks noGrp="1"/>
          </p:cNvSpPr>
          <p:nvPr>
            <p:ph type="pic" sz="quarter" idx="10"/>
          </p:nvPr>
        </p:nvSpPr>
        <p:spPr>
          <a:xfrm>
            <a:off x="0" y="0"/>
            <a:ext cx="14630400" cy="8229600"/>
          </a:xfrm>
          <a:prstGeom prst="rect">
            <a:avLst/>
          </a:prstGeom>
          <a:noFill/>
          <a:ln w="6350" cmpd="sng">
            <a:solidFill>
              <a:srgbClr val="666666"/>
            </a:solidFill>
          </a:ln>
        </p:spPr>
        <p:txBody>
          <a:bodyPr lIns="91440" tIns="45720" rIns="91440" bIns="45720"/>
          <a:lstStyle>
            <a:lvl1pPr marL="0" indent="0">
              <a:buFontTx/>
              <a:buNone/>
              <a:defRPr sz="2900">
                <a:solidFill>
                  <a:schemeClr val="accent5"/>
                </a:solidFill>
                <a:latin typeface="BentonSans"/>
              </a:defRPr>
            </a:lvl1pPr>
          </a:lstStyle>
          <a:p>
            <a:r>
              <a:rPr lang="en-US" smtClean="0"/>
              <a:t>Click icon to add picture</a:t>
            </a:r>
            <a:endParaRPr lang="en-US" dirty="0"/>
          </a:p>
        </p:txBody>
      </p:sp>
      <p:pic>
        <p:nvPicPr>
          <p:cNvPr id="4" name="Picture 3" descr="tableau_rgb.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Tree>
    <p:extLst>
      <p:ext uri="{BB962C8B-B14F-4D97-AF65-F5344CB8AC3E}">
        <p14:creationId xmlns:p14="http://schemas.microsoft.com/office/powerpoint/2010/main" val="289216786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900">
                <a:solidFill>
                  <a:schemeClr val="accent5"/>
                </a:solidFill>
                <a:latin typeface="BentonSans"/>
              </a:defRPr>
            </a:lvl1pPr>
          </a:lstStyle>
          <a:p>
            <a:r>
              <a:rPr lang="en-US" smtClean="0"/>
              <a:t>Click icon to add picture</a:t>
            </a:r>
            <a:endParaRPr lang="en-US" dirty="0"/>
          </a:p>
        </p:txBody>
      </p:sp>
    </p:spTree>
    <p:extLst>
      <p:ext uri="{BB962C8B-B14F-4D97-AF65-F5344CB8AC3E}">
        <p14:creationId xmlns:p14="http://schemas.microsoft.com/office/powerpoint/2010/main" val="391645075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0139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8" name="Picture 7" descr="GSKO PPT_5color-0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911" y="609601"/>
            <a:ext cx="2594493" cy="539262"/>
          </a:xfrm>
          <a:prstGeom prst="rect">
            <a:avLst/>
          </a:prstGeom>
        </p:spPr>
      </p:pic>
      <p:sp>
        <p:nvSpPr>
          <p:cNvPr id="4" name="Text Placeholder 3"/>
          <p:cNvSpPr>
            <a:spLocks noGrp="1"/>
          </p:cNvSpPr>
          <p:nvPr>
            <p:ph type="body" sz="quarter" idx="11" hasCustomPrompt="1"/>
          </p:nvPr>
        </p:nvSpPr>
        <p:spPr>
          <a:xfrm>
            <a:off x="686744" y="1813042"/>
            <a:ext cx="13245156" cy="1578894"/>
          </a:xfrm>
          <a:prstGeom prst="rect">
            <a:avLst/>
          </a:prstGeom>
        </p:spPr>
        <p:txBody>
          <a:bodyPr wrap="square" lIns="0" tIns="0" rIns="0" bIns="0">
            <a:spAutoFit/>
          </a:bodyPr>
          <a:lstStyle>
            <a:lvl1pPr marL="0" indent="0">
              <a:buNone/>
              <a:defRPr sz="4500" b="0" i="0" baseline="0">
                <a:solidFill>
                  <a:schemeClr val="accent5"/>
                </a:solidFill>
                <a:latin typeface="BentonSans"/>
                <a:cs typeface="BentonSans"/>
              </a:defRPr>
            </a:lvl1pPr>
            <a:lvl2pPr marL="653110" indent="0">
              <a:buNone/>
              <a:defRPr/>
            </a:lvl2pPr>
            <a:lvl3pPr marL="1306221" indent="0">
              <a:buNone/>
              <a:defRPr/>
            </a:lvl3pPr>
            <a:lvl4pPr marL="1959331" indent="0">
              <a:buNone/>
              <a:defRPr/>
            </a:lvl4pPr>
            <a:lvl5pPr marL="2612442" indent="0">
              <a:buNone/>
              <a:defRPr/>
            </a:lvl5pPr>
          </a:lstStyle>
          <a:p>
            <a:r>
              <a:rPr lang="en-US" dirty="0" smtClean="0"/>
              <a:t>[Presentation Title]</a:t>
            </a:r>
          </a:p>
          <a:p>
            <a:r>
              <a:rPr lang="en-US" sz="2400" dirty="0" smtClean="0"/>
              <a:t>[Presenter Name] | [Presenter Title]</a:t>
            </a:r>
          </a:p>
          <a:p>
            <a:r>
              <a:rPr lang="en-US" sz="2400" dirty="0" smtClean="0"/>
              <a:t>[Date] | [Contact Info (social media, email, etc.)] </a:t>
            </a:r>
            <a:endParaRPr lang="en-US" sz="2400" dirty="0"/>
          </a:p>
        </p:txBody>
      </p:sp>
    </p:spTree>
    <p:extLst>
      <p:ext uri="{BB962C8B-B14F-4D97-AF65-F5344CB8AC3E}">
        <p14:creationId xmlns:p14="http://schemas.microsoft.com/office/powerpoint/2010/main" val="3498131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inal Slide">
    <p:spTree>
      <p:nvGrpSpPr>
        <p:cNvPr id="1" name=""/>
        <p:cNvGrpSpPr/>
        <p:nvPr/>
      </p:nvGrpSpPr>
      <p:grpSpPr>
        <a:xfrm>
          <a:off x="0" y="0"/>
          <a:ext cx="0" cy="0"/>
          <a:chOff x="0" y="0"/>
          <a:chExt cx="0" cy="0"/>
        </a:xfrm>
      </p:grpSpPr>
      <p:sp>
        <p:nvSpPr>
          <p:cNvPr id="2" name="Rectangle 1"/>
          <p:cNvSpPr/>
          <p:nvPr/>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dirty="0">
              <a:latin typeface="BentonSans"/>
            </a:endParaRPr>
          </a:p>
        </p:txBody>
      </p:sp>
      <p:pic>
        <p:nvPicPr>
          <p:cNvPr id="4" name="Picture 3" descr="tableau_rgb.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400" y="3206751"/>
            <a:ext cx="8737600" cy="1816101"/>
          </a:xfrm>
          <a:prstGeom prst="rect">
            <a:avLst/>
          </a:prstGeom>
        </p:spPr>
      </p:pic>
    </p:spTree>
    <p:extLst>
      <p:ext uri="{BB962C8B-B14F-4D97-AF65-F5344CB8AC3E}">
        <p14:creationId xmlns:p14="http://schemas.microsoft.com/office/powerpoint/2010/main" val="2899292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23850" y="1427163"/>
            <a:ext cx="13982700" cy="2209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0777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806177" y="436216"/>
            <a:ext cx="13106400" cy="677108"/>
          </a:xfrm>
          <a:prstGeom prst="rect">
            <a:avLst/>
          </a:prstGeom>
        </p:spPr>
        <p:txBody>
          <a:bodyPr lIns="0" tIns="0" rIns="0" bIns="0">
            <a:spAutoFit/>
          </a:bodyPr>
          <a:lstStyle>
            <a:lvl1pPr marL="0" indent="0">
              <a:buFontTx/>
              <a:buNone/>
              <a:defRPr sz="4400">
                <a:solidFill>
                  <a:schemeClr val="accent5"/>
                </a:solidFill>
                <a:latin typeface="Arial"/>
                <a:cs typeface="Arial"/>
              </a:defRPr>
            </a:lvl1pPr>
          </a:lstStyle>
          <a:p>
            <a:pPr lvl="0"/>
            <a:r>
              <a:rPr lang="en-US" dirty="0" smtClean="0"/>
              <a:t>Title Only</a:t>
            </a:r>
          </a:p>
        </p:txBody>
      </p:sp>
    </p:spTree>
    <p:extLst>
      <p:ext uri="{BB962C8B-B14F-4D97-AF65-F5344CB8AC3E}">
        <p14:creationId xmlns:p14="http://schemas.microsoft.com/office/powerpoint/2010/main" val="136598181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2_Title Only">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3"/>
          <p:cNvSpPr>
            <a:spLocks noGrp="1"/>
          </p:cNvSpPr>
          <p:nvPr>
            <p:ph type="ftr" sz="quarter" idx="10"/>
          </p:nvPr>
        </p:nvSpPr>
        <p:spPr>
          <a:xfrm>
            <a:off x="731520" y="7627621"/>
            <a:ext cx="3416301" cy="438150"/>
          </a:xfrm>
          <a:prstGeom prst="rect">
            <a:avLst/>
          </a:prstGeom>
        </p:spPr>
        <p:txBody>
          <a:bodyPr/>
          <a:lstStyle>
            <a:lvl1pPr>
              <a:defRPr/>
            </a:lvl1pPr>
          </a:lstStyle>
          <a:p>
            <a:endParaRPr lang="en-US"/>
          </a:p>
        </p:txBody>
      </p:sp>
      <p:sp>
        <p:nvSpPr>
          <p:cNvPr id="4" name="Slide Number Placeholder 4"/>
          <p:cNvSpPr>
            <a:spLocks noGrp="1"/>
          </p:cNvSpPr>
          <p:nvPr>
            <p:ph type="sldNum" sz="quarter" idx="11"/>
          </p:nvPr>
        </p:nvSpPr>
        <p:spPr>
          <a:xfrm>
            <a:off x="5349240" y="7627621"/>
            <a:ext cx="3413760" cy="438150"/>
          </a:xfrm>
          <a:prstGeom prst="rect">
            <a:avLst/>
          </a:prstGeom>
        </p:spPr>
        <p:txBody>
          <a:bodyPr/>
          <a:lstStyle>
            <a:lvl1pPr>
              <a:defRPr/>
            </a:lvl1pPr>
          </a:lstStyle>
          <a:p>
            <a:fld id="{BFED2C8B-42A5-47E7-B775-2F50DF726088}" type="slidenum">
              <a:rPr lang="en-US" smtClean="0"/>
              <a:pPr/>
              <a:t>‹#›</a:t>
            </a:fld>
            <a:endParaRPr lang="en-US"/>
          </a:p>
        </p:txBody>
      </p:sp>
    </p:spTree>
    <p:extLst>
      <p:ext uri="{BB962C8B-B14F-4D97-AF65-F5344CB8AC3E}">
        <p14:creationId xmlns:p14="http://schemas.microsoft.com/office/powerpoint/2010/main" val="2231752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in Body">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731520" y="1920240"/>
            <a:ext cx="13167360" cy="5431156"/>
          </a:xfrm>
          <a:prstGeom prst="rect">
            <a:avLst/>
          </a:prstGeom>
        </p:spPr>
        <p:txBody>
          <a:bodyPr/>
          <a:lstStyle>
            <a:lvl4pPr>
              <a:defRPr sz="1680"/>
            </a:lvl4pPr>
            <a:lvl5pPr>
              <a:defRPr sz="1680"/>
            </a:lvl5pPr>
          </a:lstStyle>
          <a:p>
            <a:pPr lvl="0"/>
            <a:r>
              <a:rPr lang="en-US" smtClean="0"/>
              <a:t>Click to edit Master text styles</a:t>
            </a:r>
          </a:p>
          <a:p>
            <a:pPr lvl="1"/>
            <a:r>
              <a:rPr lang="en-US" smtClean="0"/>
              <a:t>Second level</a:t>
            </a:r>
          </a:p>
          <a:p>
            <a:pPr lvl="2"/>
            <a:r>
              <a:rPr lang="en-US" smtClean="0"/>
              <a:t>Third level</a:t>
            </a:r>
          </a:p>
        </p:txBody>
      </p:sp>
      <p:cxnSp>
        <p:nvCxnSpPr>
          <p:cNvPr id="6" name="Straight Connector 5"/>
          <p:cNvCxnSpPr/>
          <p:nvPr userDrawn="1"/>
        </p:nvCxnSpPr>
        <p:spPr>
          <a:xfrm>
            <a:off x="2" y="119298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6662026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646" y="0"/>
            <a:ext cx="14608757" cy="8229600"/>
          </a:xfrm>
          <a:prstGeom prst="rect">
            <a:avLst/>
          </a:prstGeom>
        </p:spPr>
      </p:pic>
      <p:sp>
        <p:nvSpPr>
          <p:cNvPr id="18" name="Text Placeholder 8"/>
          <p:cNvSpPr>
            <a:spLocks noGrp="1"/>
          </p:cNvSpPr>
          <p:nvPr>
            <p:ph type="body" sz="quarter" idx="17" hasCustomPrompt="1"/>
          </p:nvPr>
        </p:nvSpPr>
        <p:spPr>
          <a:xfrm>
            <a:off x="3328784" y="2529841"/>
            <a:ext cx="10137834" cy="2818796"/>
          </a:xfrm>
          <a:prstGeom prst="rect">
            <a:avLst/>
          </a:prstGeom>
        </p:spPr>
        <p:txBody>
          <a:bodyPr vert="horz"/>
          <a:lstStyle>
            <a:lvl1pPr marL="0" indent="0">
              <a:buNone/>
              <a:defRPr sz="3360" b="0" i="0" baseline="0">
                <a:solidFill>
                  <a:schemeClr val="tx1"/>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9265920" y="5348638"/>
            <a:ext cx="4145280" cy="517237"/>
          </a:xfrm>
          <a:prstGeom prst="rect">
            <a:avLst/>
          </a:prstGeom>
        </p:spPr>
        <p:txBody>
          <a:bodyPr vert="horz"/>
          <a:lstStyle>
            <a:lvl1pPr marL="0" indent="0">
              <a:buNone/>
              <a:defRPr sz="1680" b="0" i="1" baseline="0">
                <a:solidFill>
                  <a:schemeClr val="bg1">
                    <a:lumMod val="75000"/>
                  </a:schemeClr>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circle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7100000">
            <a:off x="-775866" y="4041661"/>
            <a:ext cx="3845290" cy="5590141"/>
          </a:xfrm>
          <a:prstGeom prst="rect">
            <a:avLst/>
          </a:prstGeom>
        </p:spPr>
      </p:pic>
    </p:spTree>
    <p:extLst>
      <p:ext uri="{BB962C8B-B14F-4D97-AF65-F5344CB8AC3E}">
        <p14:creationId xmlns:p14="http://schemas.microsoft.com/office/powerpoint/2010/main" val="204643182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2801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5411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61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7120" y="1920240"/>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4449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Presentation Title Slide">
    <p:spTree>
      <p:nvGrpSpPr>
        <p:cNvPr id="1" name=""/>
        <p:cNvGrpSpPr/>
        <p:nvPr/>
      </p:nvGrpSpPr>
      <p:grpSpPr>
        <a:xfrm>
          <a:off x="0" y="0"/>
          <a:ext cx="0" cy="0"/>
          <a:chOff x="0" y="0"/>
          <a:chExt cx="0" cy="0"/>
        </a:xfrm>
      </p:grpSpPr>
      <p:pic>
        <p:nvPicPr>
          <p:cNvPr id="3" name="Picture 2" descr="GSKO PPT_5color-08-0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8599726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21181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2394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92219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5027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3292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45736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09373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646" y="0"/>
            <a:ext cx="14608757" cy="8229600"/>
          </a:xfrm>
          <a:prstGeom prst="rect">
            <a:avLst/>
          </a:prstGeom>
        </p:spPr>
      </p:pic>
      <p:sp>
        <p:nvSpPr>
          <p:cNvPr id="18" name="Text Placeholder 8"/>
          <p:cNvSpPr>
            <a:spLocks noGrp="1"/>
          </p:cNvSpPr>
          <p:nvPr>
            <p:ph type="body" sz="quarter" idx="17" hasCustomPrompt="1"/>
          </p:nvPr>
        </p:nvSpPr>
        <p:spPr>
          <a:xfrm>
            <a:off x="3328784" y="2529841"/>
            <a:ext cx="10137834" cy="2818796"/>
          </a:xfrm>
          <a:prstGeom prst="rect">
            <a:avLst/>
          </a:prstGeom>
        </p:spPr>
        <p:txBody>
          <a:bodyPr vert="horz"/>
          <a:lstStyle>
            <a:lvl1pPr marL="0" indent="0">
              <a:buNone/>
              <a:defRPr sz="3360" b="0" i="0" baseline="0">
                <a:solidFill>
                  <a:schemeClr val="tx1"/>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9265920" y="5348638"/>
            <a:ext cx="4145280" cy="517237"/>
          </a:xfrm>
          <a:prstGeom prst="rect">
            <a:avLst/>
          </a:prstGeom>
        </p:spPr>
        <p:txBody>
          <a:bodyPr vert="horz"/>
          <a:lstStyle>
            <a:lvl1pPr marL="0" indent="0">
              <a:buNone/>
              <a:defRPr sz="1680" b="0" i="1" baseline="0">
                <a:solidFill>
                  <a:schemeClr val="bg1">
                    <a:lumMod val="75000"/>
                  </a:schemeClr>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circle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7100000">
            <a:off x="-775866" y="4041661"/>
            <a:ext cx="3845290" cy="5590141"/>
          </a:xfrm>
          <a:prstGeom prst="rect">
            <a:avLst/>
          </a:prstGeom>
        </p:spPr>
      </p:pic>
    </p:spTree>
    <p:extLst>
      <p:ext uri="{BB962C8B-B14F-4D97-AF65-F5344CB8AC3E}">
        <p14:creationId xmlns:p14="http://schemas.microsoft.com/office/powerpoint/2010/main" val="218245503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4902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Main Body">
    <p:spTree>
      <p:nvGrpSpPr>
        <p:cNvPr id="1" name=""/>
        <p:cNvGrpSpPr/>
        <p:nvPr/>
      </p:nvGrpSpPr>
      <p:grpSpPr>
        <a:xfrm>
          <a:off x="0" y="0"/>
          <a:ext cx="0" cy="0"/>
          <a:chOff x="0" y="0"/>
          <a:chExt cx="0" cy="0"/>
        </a:xfrm>
      </p:grpSpPr>
      <p:sp>
        <p:nvSpPr>
          <p:cNvPr id="8" name="Content Placeholder 7"/>
          <p:cNvSpPr>
            <a:spLocks noGrp="1"/>
          </p:cNvSpPr>
          <p:nvPr>
            <p:ph sz="quarter" idx="11"/>
          </p:nvPr>
        </p:nvSpPr>
        <p:spPr/>
        <p:txBody>
          <a:bodyPr/>
          <a:lstStyle>
            <a:lvl4pPr>
              <a:defRPr sz="1680"/>
            </a:lvl4pPr>
            <a:lvl5pPr>
              <a:defRPr sz="1680"/>
            </a:lvl5pPr>
          </a:lstStyle>
          <a:p>
            <a:pPr lvl="0"/>
            <a:r>
              <a:rPr lang="en-US" smtClean="0"/>
              <a:t>Click to edit Master text styles</a:t>
            </a:r>
          </a:p>
          <a:p>
            <a:pPr lvl="1"/>
            <a:r>
              <a:rPr lang="en-US" smtClean="0"/>
              <a:t>Second level</a:t>
            </a:r>
          </a:p>
          <a:p>
            <a:pPr lvl="2"/>
            <a:r>
              <a:rPr lang="en-US" smtClean="0"/>
              <a:t>Third level</a:t>
            </a:r>
          </a:p>
        </p:txBody>
      </p:sp>
      <p:cxnSp>
        <p:nvCxnSpPr>
          <p:cNvPr id="6" name="Straight Connector 5"/>
          <p:cNvCxnSpPr/>
          <p:nvPr userDrawn="1"/>
        </p:nvCxnSpPr>
        <p:spPr>
          <a:xfrm>
            <a:off x="2" y="119298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63036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pic>
        <p:nvPicPr>
          <p:cNvPr id="6" name="Picture 5" descr="GSKO PPT_5color-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descr="tableau_rgb.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33" name="Text Placeholder 32"/>
          <p:cNvSpPr>
            <a:spLocks noGrp="1"/>
          </p:cNvSpPr>
          <p:nvPr>
            <p:ph type="body" sz="quarter" idx="11" hasCustomPrompt="1"/>
          </p:nvPr>
        </p:nvSpPr>
        <p:spPr>
          <a:xfrm>
            <a:off x="687426" y="1813044"/>
            <a:ext cx="5337174" cy="3951851"/>
          </a:xfrm>
          <a:prstGeom prst="rect">
            <a:avLst/>
          </a:prstGeom>
        </p:spPr>
        <p:txBody>
          <a:bodyPr vert="horz" lIns="0" tIns="0" rIns="0" bIns="0">
            <a:spAutoFit/>
          </a:bodyPr>
          <a:lstStyle>
            <a:lvl1pPr marL="0" indent="0">
              <a:lnSpc>
                <a:spcPct val="150000"/>
              </a:lnSpc>
              <a:spcBef>
                <a:spcPts val="0"/>
              </a:spcBef>
              <a:buFontTx/>
              <a:buNone/>
              <a:defRPr sz="2900" b="0" i="0" baseline="0">
                <a:solidFill>
                  <a:schemeClr val="accent5"/>
                </a:solidFill>
                <a:latin typeface="BentonSans"/>
                <a:cs typeface="BentonSans"/>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[Topic One]</a:t>
            </a:r>
          </a:p>
          <a:p>
            <a:pPr>
              <a:spcBef>
                <a:spcPts val="0"/>
              </a:spcBef>
            </a:pPr>
            <a:r>
              <a:rPr lang="en-US" dirty="0" smtClean="0"/>
              <a:t>[Topic Two]</a:t>
            </a:r>
          </a:p>
          <a:p>
            <a:pPr>
              <a:spcBef>
                <a:spcPts val="0"/>
              </a:spcBef>
            </a:pPr>
            <a:r>
              <a:rPr lang="en-US" dirty="0" smtClean="0"/>
              <a:t>[Topic Three]</a:t>
            </a:r>
          </a:p>
          <a:p>
            <a:pPr>
              <a:spcBef>
                <a:spcPts val="0"/>
              </a:spcBef>
            </a:pPr>
            <a:r>
              <a:rPr lang="en-US" dirty="0" smtClean="0"/>
              <a:t>[Topic Four]</a:t>
            </a:r>
          </a:p>
          <a:p>
            <a:pPr>
              <a:spcBef>
                <a:spcPts val="0"/>
              </a:spcBef>
            </a:pPr>
            <a:r>
              <a:rPr lang="en-US" dirty="0" smtClean="0"/>
              <a:t>[Topic Five]</a:t>
            </a:r>
          </a:p>
          <a:p>
            <a:pPr>
              <a:spcBef>
                <a:spcPts val="0"/>
              </a:spcBef>
            </a:pPr>
            <a:r>
              <a:rPr lang="en-US" dirty="0" smtClean="0"/>
              <a:t>[Topic Six]</a:t>
            </a:r>
            <a:endParaRPr lang="en-US" dirty="0"/>
          </a:p>
        </p:txBody>
      </p:sp>
      <p:sp>
        <p:nvSpPr>
          <p:cNvPr id="35" name="Text Placeholder 32"/>
          <p:cNvSpPr>
            <a:spLocks noGrp="1"/>
          </p:cNvSpPr>
          <p:nvPr>
            <p:ph type="body" sz="quarter" idx="12" hasCustomPrompt="1"/>
          </p:nvPr>
        </p:nvSpPr>
        <p:spPr>
          <a:xfrm>
            <a:off x="8545513" y="1813044"/>
            <a:ext cx="5414961" cy="3951851"/>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900" b="0" i="0" baseline="0">
                <a:solidFill>
                  <a:schemeClr val="accent5"/>
                </a:solidFill>
                <a:latin typeface="BentonSans"/>
                <a:cs typeface="BentonSans"/>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p>
          <a:p>
            <a:pPr>
              <a:spcBef>
                <a:spcPts val="0"/>
              </a:spcBef>
            </a:pPr>
            <a:r>
              <a:rPr lang="en-US" dirty="0" smtClean="0"/>
              <a:t>Slide [#]</a:t>
            </a:r>
            <a:endParaRPr lang="en-US" dirty="0"/>
          </a:p>
        </p:txBody>
      </p:sp>
      <p:sp>
        <p:nvSpPr>
          <p:cNvPr id="5" name="Text Placeholder 5"/>
          <p:cNvSpPr>
            <a:spLocks noGrp="1"/>
          </p:cNvSpPr>
          <p:nvPr>
            <p:ph type="body" sz="quarter" idx="13" hasCustomPrompt="1"/>
          </p:nvPr>
        </p:nvSpPr>
        <p:spPr>
          <a:xfrm>
            <a:off x="686746" y="381001"/>
            <a:ext cx="13245154" cy="634789"/>
          </a:xfrm>
          <a:prstGeom prst="rect">
            <a:avLst/>
          </a:prstGeom>
        </p:spPr>
        <p:txBody>
          <a:bodyPr wrap="square" lIns="0" tIns="0" rIns="0" bIns="0">
            <a:spAutoFit/>
          </a:bodyPr>
          <a:lstStyle>
            <a:lvl1pPr marL="0" indent="0">
              <a:lnSpc>
                <a:spcPct val="90000"/>
              </a:lnSpc>
              <a:buFontTx/>
              <a:buNone/>
              <a:defRPr sz="4500" baseline="0">
                <a:solidFill>
                  <a:schemeClr val="accent5"/>
                </a:solidFill>
                <a:latin typeface="BentonSans"/>
              </a:defRPr>
            </a:lvl1pPr>
          </a:lstStyle>
          <a:p>
            <a:r>
              <a:rPr lang="en-US" dirty="0" smtClean="0"/>
              <a:t>Table of Contents/Agenda</a:t>
            </a:r>
            <a:endParaRPr lang="en-US" dirty="0"/>
          </a:p>
        </p:txBody>
      </p:sp>
    </p:spTree>
    <p:extLst>
      <p:ext uri="{BB962C8B-B14F-4D97-AF65-F5344CB8AC3E}">
        <p14:creationId xmlns:p14="http://schemas.microsoft.com/office/powerpoint/2010/main" val="84240721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2"/>
            <a:ext cx="14608757" cy="8229599"/>
          </a:xfrm>
          <a:prstGeom prst="rect">
            <a:avLst/>
          </a:prstGeom>
        </p:spPr>
      </p:pic>
      <p:sp>
        <p:nvSpPr>
          <p:cNvPr id="9" name="Text Placeholder 8"/>
          <p:cNvSpPr>
            <a:spLocks noGrp="1"/>
          </p:cNvSpPr>
          <p:nvPr>
            <p:ph type="body" sz="quarter" idx="10" hasCustomPrompt="1"/>
          </p:nvPr>
        </p:nvSpPr>
        <p:spPr>
          <a:xfrm>
            <a:off x="1062011" y="3373115"/>
            <a:ext cx="7679334" cy="1247140"/>
          </a:xfrm>
          <a:prstGeom prst="rect">
            <a:avLst/>
          </a:prstGeom>
        </p:spPr>
        <p:txBody>
          <a:bodyPr vert="horz"/>
          <a:lstStyle>
            <a:lvl1pPr marL="0" indent="0" algn="l">
              <a:buFontTx/>
              <a:buNone/>
              <a:defRPr sz="5280" b="0" i="0" baseline="0">
                <a:solidFill>
                  <a:srgbClr val="1F447D"/>
                </a:solidFill>
                <a:latin typeface="Gill Sans MT"/>
                <a:cs typeface="Gill Sans MT"/>
              </a:defRPr>
            </a:lvl1pPr>
          </a:lstStyle>
          <a:p>
            <a:pPr lvl="0"/>
            <a:r>
              <a:rPr lang="en-US" dirty="0"/>
              <a:t>Section Title</a:t>
            </a:r>
          </a:p>
        </p:txBody>
      </p:sp>
      <p:cxnSp>
        <p:nvCxnSpPr>
          <p:cNvPr id="3" name="Straight Connector 2"/>
          <p:cNvCxnSpPr/>
          <p:nvPr userDrawn="1"/>
        </p:nvCxnSpPr>
        <p:spPr>
          <a:xfrm>
            <a:off x="2" y="449825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pic>
        <p:nvPicPr>
          <p:cNvPr id="6" name="Picture 5" descr="line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20746736">
            <a:off x="-216241" y="4943640"/>
            <a:ext cx="15114502" cy="3777053"/>
          </a:xfrm>
          <a:prstGeom prst="rect">
            <a:avLst/>
          </a:prstGeom>
        </p:spPr>
      </p:pic>
    </p:spTree>
    <p:extLst>
      <p:ext uri="{BB962C8B-B14F-4D97-AF65-F5344CB8AC3E}">
        <p14:creationId xmlns:p14="http://schemas.microsoft.com/office/powerpoint/2010/main" val="3448566174"/>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646" y="0"/>
            <a:ext cx="14608757" cy="8229600"/>
          </a:xfrm>
          <a:prstGeom prst="rect">
            <a:avLst/>
          </a:prstGeom>
        </p:spPr>
      </p:pic>
      <p:sp>
        <p:nvSpPr>
          <p:cNvPr id="18" name="Text Placeholder 8"/>
          <p:cNvSpPr>
            <a:spLocks noGrp="1"/>
          </p:cNvSpPr>
          <p:nvPr>
            <p:ph type="body" sz="quarter" idx="17" hasCustomPrompt="1"/>
          </p:nvPr>
        </p:nvSpPr>
        <p:spPr>
          <a:xfrm>
            <a:off x="3328784" y="2529841"/>
            <a:ext cx="10137834" cy="2818796"/>
          </a:xfrm>
          <a:prstGeom prst="rect">
            <a:avLst/>
          </a:prstGeom>
        </p:spPr>
        <p:txBody>
          <a:bodyPr vert="horz"/>
          <a:lstStyle>
            <a:lvl1pPr marL="0" indent="0">
              <a:buNone/>
              <a:defRPr sz="3360" b="0" i="0" baseline="0">
                <a:solidFill>
                  <a:schemeClr val="tx1"/>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9265920" y="5348638"/>
            <a:ext cx="4145280" cy="517237"/>
          </a:xfrm>
          <a:prstGeom prst="rect">
            <a:avLst/>
          </a:prstGeom>
        </p:spPr>
        <p:txBody>
          <a:bodyPr vert="horz"/>
          <a:lstStyle>
            <a:lvl1pPr marL="0" indent="0">
              <a:buNone/>
              <a:defRPr sz="1680" b="0" i="1" baseline="0">
                <a:solidFill>
                  <a:schemeClr val="bg1">
                    <a:lumMod val="75000"/>
                  </a:schemeClr>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circles_lines.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1426412" y="1965755"/>
            <a:ext cx="7429454" cy="7790874"/>
          </a:xfrm>
          <a:prstGeom prst="rect">
            <a:avLst/>
          </a:prstGeom>
        </p:spPr>
      </p:pic>
    </p:spTree>
    <p:extLst>
      <p:ext uri="{BB962C8B-B14F-4D97-AF65-F5344CB8AC3E}">
        <p14:creationId xmlns:p14="http://schemas.microsoft.com/office/powerpoint/2010/main" val="201433917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New Topic_a">
    <p:spTree>
      <p:nvGrpSpPr>
        <p:cNvPr id="1" name=""/>
        <p:cNvGrpSpPr/>
        <p:nvPr/>
      </p:nvGrpSpPr>
      <p:grpSpPr>
        <a:xfrm>
          <a:off x="0" y="0"/>
          <a:ext cx="0" cy="0"/>
          <a:chOff x="0" y="0"/>
          <a:chExt cx="0" cy="0"/>
        </a:xfrm>
      </p:grpSpPr>
      <p:pic>
        <p:nvPicPr>
          <p:cNvPr id="2" name="Picture 1" descr="GSKO PPT_5color-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4" name="Title 1"/>
          <p:cNvSpPr>
            <a:spLocks noGrp="1"/>
          </p:cNvSpPr>
          <p:nvPr>
            <p:ph type="title" hasCustomPrompt="1"/>
          </p:nvPr>
        </p:nvSpPr>
        <p:spPr>
          <a:xfrm>
            <a:off x="685682" y="1811899"/>
            <a:ext cx="5800340" cy="634789"/>
          </a:xfrm>
        </p:spPr>
        <p:txBody>
          <a:bodyPr wrap="square" anchor="ctr">
            <a:spAutoFit/>
          </a:bodyPr>
          <a:lstStyle>
            <a:lvl1pPr algn="l">
              <a:defRPr sz="4500" b="0" cap="none">
                <a:solidFill>
                  <a:schemeClr val="accent5"/>
                </a:solidFill>
                <a:latin typeface="BentonSans"/>
                <a:cs typeface="BentonSans"/>
              </a:defRPr>
            </a:lvl1pPr>
          </a:lstStyle>
          <a:p>
            <a:r>
              <a:rPr lang="en-US" dirty="0" smtClean="0"/>
              <a:t>[Topic]</a:t>
            </a:r>
            <a:endParaRPr lang="en-US" dirty="0"/>
          </a:p>
        </p:txBody>
      </p:sp>
    </p:spTree>
    <p:extLst>
      <p:ext uri="{BB962C8B-B14F-4D97-AF65-F5344CB8AC3E}">
        <p14:creationId xmlns:p14="http://schemas.microsoft.com/office/powerpoint/2010/main" val="53691881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18748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40514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01309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7120" y="1920240"/>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1185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1961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16707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474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ew Topic_c">
    <p:spTree>
      <p:nvGrpSpPr>
        <p:cNvPr id="1" name=""/>
        <p:cNvGrpSpPr/>
        <p:nvPr/>
      </p:nvGrpSpPr>
      <p:grpSpPr>
        <a:xfrm>
          <a:off x="0" y="0"/>
          <a:ext cx="0" cy="0"/>
          <a:chOff x="0" y="0"/>
          <a:chExt cx="0" cy="0"/>
        </a:xfrm>
      </p:grpSpPr>
      <p:pic>
        <p:nvPicPr>
          <p:cNvPr id="2" name="Picture 1" descr="GSKO PPT_5color-0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BentonSans"/>
                <a:cs typeface="BentonSans"/>
              </a:defRPr>
            </a:lvl1pPr>
          </a:lstStyle>
          <a:p>
            <a:r>
              <a:rPr lang="en-US" dirty="0" smtClean="0"/>
              <a:t>[Topic]</a:t>
            </a:r>
            <a:endParaRPr lang="en-US" dirty="0"/>
          </a:p>
        </p:txBody>
      </p:sp>
    </p:spTree>
    <p:extLst>
      <p:ext uri="{BB962C8B-B14F-4D97-AF65-F5344CB8AC3E}">
        <p14:creationId xmlns:p14="http://schemas.microsoft.com/office/powerpoint/2010/main" val="414751810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04507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47145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73681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49867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646" y="0"/>
            <a:ext cx="14608757" cy="8229600"/>
          </a:xfrm>
          <a:prstGeom prst="rect">
            <a:avLst/>
          </a:prstGeom>
        </p:spPr>
      </p:pic>
      <p:sp>
        <p:nvSpPr>
          <p:cNvPr id="18" name="Text Placeholder 8"/>
          <p:cNvSpPr>
            <a:spLocks noGrp="1"/>
          </p:cNvSpPr>
          <p:nvPr>
            <p:ph type="body" sz="quarter" idx="17" hasCustomPrompt="1"/>
          </p:nvPr>
        </p:nvSpPr>
        <p:spPr>
          <a:xfrm>
            <a:off x="3328784" y="2529841"/>
            <a:ext cx="10137834" cy="2818796"/>
          </a:xfrm>
          <a:prstGeom prst="rect">
            <a:avLst/>
          </a:prstGeom>
        </p:spPr>
        <p:txBody>
          <a:bodyPr vert="horz"/>
          <a:lstStyle>
            <a:lvl1pPr marL="0" indent="0">
              <a:buNone/>
              <a:defRPr sz="3360" b="0" i="0" baseline="0">
                <a:solidFill>
                  <a:schemeClr val="tx1"/>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9265920" y="5348638"/>
            <a:ext cx="4145280" cy="517237"/>
          </a:xfrm>
          <a:prstGeom prst="rect">
            <a:avLst/>
          </a:prstGeom>
        </p:spPr>
        <p:txBody>
          <a:bodyPr vert="horz"/>
          <a:lstStyle>
            <a:lvl1pPr marL="0" indent="0">
              <a:buNone/>
              <a:defRPr sz="1680" b="0" i="1" baseline="0">
                <a:solidFill>
                  <a:schemeClr val="bg1">
                    <a:lumMod val="75000"/>
                  </a:schemeClr>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circle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7100000">
            <a:off x="-775866" y="4041661"/>
            <a:ext cx="3845290" cy="5590141"/>
          </a:xfrm>
          <a:prstGeom prst="rect">
            <a:avLst/>
          </a:prstGeom>
        </p:spPr>
      </p:pic>
    </p:spTree>
    <p:extLst>
      <p:ext uri="{BB962C8B-B14F-4D97-AF65-F5344CB8AC3E}">
        <p14:creationId xmlns:p14="http://schemas.microsoft.com/office/powerpoint/2010/main" val="314078685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1033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Main Body">
    <p:spTree>
      <p:nvGrpSpPr>
        <p:cNvPr id="1" name=""/>
        <p:cNvGrpSpPr/>
        <p:nvPr/>
      </p:nvGrpSpPr>
      <p:grpSpPr>
        <a:xfrm>
          <a:off x="0" y="0"/>
          <a:ext cx="0" cy="0"/>
          <a:chOff x="0" y="0"/>
          <a:chExt cx="0" cy="0"/>
        </a:xfrm>
      </p:grpSpPr>
      <p:sp>
        <p:nvSpPr>
          <p:cNvPr id="8" name="Content Placeholder 7"/>
          <p:cNvSpPr>
            <a:spLocks noGrp="1"/>
          </p:cNvSpPr>
          <p:nvPr>
            <p:ph sz="quarter" idx="11"/>
          </p:nvPr>
        </p:nvSpPr>
        <p:spPr/>
        <p:txBody>
          <a:bodyPr/>
          <a:lstStyle>
            <a:lvl4pPr>
              <a:defRPr sz="1680"/>
            </a:lvl4pPr>
            <a:lvl5pPr>
              <a:defRPr sz="1680"/>
            </a:lvl5pPr>
          </a:lstStyle>
          <a:p>
            <a:pPr lvl="0"/>
            <a:r>
              <a:rPr lang="en-US" smtClean="0"/>
              <a:t>Click to edit Master text styles</a:t>
            </a:r>
          </a:p>
          <a:p>
            <a:pPr lvl="1"/>
            <a:r>
              <a:rPr lang="en-US" smtClean="0"/>
              <a:t>Second level</a:t>
            </a:r>
          </a:p>
          <a:p>
            <a:pPr lvl="2"/>
            <a:r>
              <a:rPr lang="en-US" smtClean="0"/>
              <a:t>Third level</a:t>
            </a:r>
          </a:p>
        </p:txBody>
      </p:sp>
      <p:cxnSp>
        <p:nvCxnSpPr>
          <p:cNvPr id="6" name="Straight Connector 5"/>
          <p:cNvCxnSpPr/>
          <p:nvPr userDrawn="1"/>
        </p:nvCxnSpPr>
        <p:spPr>
          <a:xfrm>
            <a:off x="2" y="119298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63467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2"/>
            <a:ext cx="14608757" cy="8229599"/>
          </a:xfrm>
          <a:prstGeom prst="rect">
            <a:avLst/>
          </a:prstGeom>
        </p:spPr>
      </p:pic>
      <p:sp>
        <p:nvSpPr>
          <p:cNvPr id="9" name="Text Placeholder 8"/>
          <p:cNvSpPr>
            <a:spLocks noGrp="1"/>
          </p:cNvSpPr>
          <p:nvPr>
            <p:ph type="body" sz="quarter" idx="10" hasCustomPrompt="1"/>
          </p:nvPr>
        </p:nvSpPr>
        <p:spPr>
          <a:xfrm>
            <a:off x="1062011" y="3373115"/>
            <a:ext cx="7679334" cy="1247140"/>
          </a:xfrm>
          <a:prstGeom prst="rect">
            <a:avLst/>
          </a:prstGeom>
        </p:spPr>
        <p:txBody>
          <a:bodyPr vert="horz"/>
          <a:lstStyle>
            <a:lvl1pPr marL="0" indent="0" algn="l">
              <a:buFontTx/>
              <a:buNone/>
              <a:defRPr sz="5280" b="0" i="0" baseline="0">
                <a:solidFill>
                  <a:srgbClr val="1F447D"/>
                </a:solidFill>
                <a:latin typeface="Gill Sans MT"/>
                <a:cs typeface="Gill Sans MT"/>
              </a:defRPr>
            </a:lvl1pPr>
          </a:lstStyle>
          <a:p>
            <a:pPr lvl="0"/>
            <a:r>
              <a:rPr lang="en-US" dirty="0"/>
              <a:t>Section Title</a:t>
            </a:r>
          </a:p>
        </p:txBody>
      </p:sp>
      <p:cxnSp>
        <p:nvCxnSpPr>
          <p:cNvPr id="3" name="Straight Connector 2"/>
          <p:cNvCxnSpPr/>
          <p:nvPr userDrawn="1"/>
        </p:nvCxnSpPr>
        <p:spPr>
          <a:xfrm>
            <a:off x="2" y="449825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pic>
        <p:nvPicPr>
          <p:cNvPr id="6" name="Picture 5" descr="line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20746736">
            <a:off x="-216241" y="4943640"/>
            <a:ext cx="15114502" cy="3777053"/>
          </a:xfrm>
          <a:prstGeom prst="rect">
            <a:avLst/>
          </a:prstGeom>
        </p:spPr>
      </p:pic>
    </p:spTree>
    <p:extLst>
      <p:ext uri="{BB962C8B-B14F-4D97-AF65-F5344CB8AC3E}">
        <p14:creationId xmlns:p14="http://schemas.microsoft.com/office/powerpoint/2010/main" val="1054439982"/>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646" y="0"/>
            <a:ext cx="14608757" cy="8229600"/>
          </a:xfrm>
          <a:prstGeom prst="rect">
            <a:avLst/>
          </a:prstGeom>
        </p:spPr>
      </p:pic>
      <p:sp>
        <p:nvSpPr>
          <p:cNvPr id="18" name="Text Placeholder 8"/>
          <p:cNvSpPr>
            <a:spLocks noGrp="1"/>
          </p:cNvSpPr>
          <p:nvPr>
            <p:ph type="body" sz="quarter" idx="17" hasCustomPrompt="1"/>
          </p:nvPr>
        </p:nvSpPr>
        <p:spPr>
          <a:xfrm>
            <a:off x="3328784" y="2529841"/>
            <a:ext cx="10137834" cy="2818796"/>
          </a:xfrm>
          <a:prstGeom prst="rect">
            <a:avLst/>
          </a:prstGeom>
        </p:spPr>
        <p:txBody>
          <a:bodyPr vert="horz"/>
          <a:lstStyle>
            <a:lvl1pPr marL="0" indent="0">
              <a:buNone/>
              <a:defRPr sz="3360" b="0" i="0" baseline="0">
                <a:solidFill>
                  <a:schemeClr val="tx1"/>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9265920" y="5348638"/>
            <a:ext cx="4145280" cy="517237"/>
          </a:xfrm>
          <a:prstGeom prst="rect">
            <a:avLst/>
          </a:prstGeom>
        </p:spPr>
        <p:txBody>
          <a:bodyPr vert="horz"/>
          <a:lstStyle>
            <a:lvl1pPr marL="0" indent="0">
              <a:buNone/>
              <a:defRPr sz="1680" b="0" i="1" baseline="0">
                <a:solidFill>
                  <a:schemeClr val="bg1">
                    <a:lumMod val="75000"/>
                  </a:schemeClr>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circles_lines.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1426412" y="1965755"/>
            <a:ext cx="7429454" cy="7790874"/>
          </a:xfrm>
          <a:prstGeom prst="rect">
            <a:avLst/>
          </a:prstGeom>
        </p:spPr>
      </p:pic>
    </p:spTree>
    <p:extLst>
      <p:ext uri="{BB962C8B-B14F-4D97-AF65-F5344CB8AC3E}">
        <p14:creationId xmlns:p14="http://schemas.microsoft.com/office/powerpoint/2010/main" val="162890290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6025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ew Topic_b">
    <p:spTree>
      <p:nvGrpSpPr>
        <p:cNvPr id="1" name=""/>
        <p:cNvGrpSpPr/>
        <p:nvPr/>
      </p:nvGrpSpPr>
      <p:grpSpPr>
        <a:xfrm>
          <a:off x="0" y="0"/>
          <a:ext cx="0" cy="0"/>
          <a:chOff x="0" y="0"/>
          <a:chExt cx="0" cy="0"/>
        </a:xfrm>
      </p:grpSpPr>
      <p:pic>
        <p:nvPicPr>
          <p:cNvPr id="3" name="Picture 2" descr="GSKO PPT_5color-0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4" name="Title 1"/>
          <p:cNvSpPr>
            <a:spLocks noGrp="1"/>
          </p:cNvSpPr>
          <p:nvPr>
            <p:ph type="title" hasCustomPrompt="1"/>
          </p:nvPr>
        </p:nvSpPr>
        <p:spPr>
          <a:xfrm>
            <a:off x="685681" y="1811899"/>
            <a:ext cx="13274793" cy="634789"/>
          </a:xfrm>
        </p:spPr>
        <p:txBody>
          <a:bodyPr wrap="square" anchor="ctr">
            <a:spAutoFit/>
          </a:bodyPr>
          <a:lstStyle>
            <a:lvl1pPr algn="l">
              <a:defRPr sz="4500" b="0" cap="none">
                <a:solidFill>
                  <a:schemeClr val="accent5"/>
                </a:solidFill>
                <a:latin typeface="BentonSans"/>
                <a:cs typeface="BentonSans"/>
              </a:defRPr>
            </a:lvl1pPr>
          </a:lstStyle>
          <a:p>
            <a:r>
              <a:rPr lang="en-US" dirty="0" smtClean="0"/>
              <a:t>[Topic]</a:t>
            </a:r>
            <a:endParaRPr lang="en-US" dirty="0"/>
          </a:p>
        </p:txBody>
      </p:sp>
    </p:spTree>
    <p:extLst>
      <p:ext uri="{BB962C8B-B14F-4D97-AF65-F5344CB8AC3E}">
        <p14:creationId xmlns:p14="http://schemas.microsoft.com/office/powerpoint/2010/main" val="49104671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41620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48251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7120" y="1920240"/>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1888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96741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41390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11600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4276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96038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2142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7386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New Topic_a">
    <p:spTree>
      <p:nvGrpSpPr>
        <p:cNvPr id="1" name=""/>
        <p:cNvGrpSpPr/>
        <p:nvPr/>
      </p:nvGrpSpPr>
      <p:grpSpPr>
        <a:xfrm>
          <a:off x="0" y="0"/>
          <a:ext cx="0" cy="0"/>
          <a:chOff x="0" y="0"/>
          <a:chExt cx="0" cy="0"/>
        </a:xfrm>
      </p:grpSpPr>
      <p:pic>
        <p:nvPicPr>
          <p:cNvPr id="3" name="Picture 2" descr="GSKO PPT_5color-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4" name="Title 1"/>
          <p:cNvSpPr>
            <a:spLocks noGrp="1"/>
          </p:cNvSpPr>
          <p:nvPr>
            <p:ph type="title" hasCustomPrompt="1"/>
          </p:nvPr>
        </p:nvSpPr>
        <p:spPr>
          <a:xfrm>
            <a:off x="4575026" y="3185076"/>
            <a:ext cx="5800340" cy="634789"/>
          </a:xfrm>
        </p:spPr>
        <p:txBody>
          <a:bodyPr wrap="square" anchor="ctr">
            <a:spAutoFit/>
          </a:bodyPr>
          <a:lstStyle>
            <a:lvl1pPr algn="l">
              <a:defRPr sz="4500" b="0" cap="none">
                <a:solidFill>
                  <a:schemeClr val="accent5"/>
                </a:solidFill>
                <a:latin typeface="BentonSans"/>
                <a:cs typeface="BentonSans"/>
              </a:defRPr>
            </a:lvl1pPr>
          </a:lstStyle>
          <a:p>
            <a:r>
              <a:rPr lang="en-US" dirty="0" smtClean="0"/>
              <a:t>[Topic]</a:t>
            </a:r>
            <a:endParaRPr lang="en-US" dirty="0"/>
          </a:p>
        </p:txBody>
      </p:sp>
    </p:spTree>
    <p:extLst>
      <p:ext uri="{BB962C8B-B14F-4D97-AF65-F5344CB8AC3E}">
        <p14:creationId xmlns:p14="http://schemas.microsoft.com/office/powerpoint/2010/main" val="384131335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646" y="0"/>
            <a:ext cx="14608757" cy="8229600"/>
          </a:xfrm>
          <a:prstGeom prst="rect">
            <a:avLst/>
          </a:prstGeom>
        </p:spPr>
      </p:pic>
      <p:sp>
        <p:nvSpPr>
          <p:cNvPr id="18" name="Text Placeholder 8"/>
          <p:cNvSpPr>
            <a:spLocks noGrp="1"/>
          </p:cNvSpPr>
          <p:nvPr>
            <p:ph type="body" sz="quarter" idx="17" hasCustomPrompt="1"/>
          </p:nvPr>
        </p:nvSpPr>
        <p:spPr>
          <a:xfrm>
            <a:off x="3328784" y="2529841"/>
            <a:ext cx="10137834" cy="2818796"/>
          </a:xfrm>
          <a:prstGeom prst="rect">
            <a:avLst/>
          </a:prstGeom>
        </p:spPr>
        <p:txBody>
          <a:bodyPr vert="horz"/>
          <a:lstStyle>
            <a:lvl1pPr marL="0" indent="0">
              <a:buNone/>
              <a:defRPr sz="3360" b="0" i="0" baseline="0">
                <a:solidFill>
                  <a:schemeClr val="tx1"/>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9265920" y="5348638"/>
            <a:ext cx="4145280" cy="517237"/>
          </a:xfrm>
          <a:prstGeom prst="rect">
            <a:avLst/>
          </a:prstGeom>
        </p:spPr>
        <p:txBody>
          <a:bodyPr vert="horz"/>
          <a:lstStyle>
            <a:lvl1pPr marL="0" indent="0">
              <a:buNone/>
              <a:defRPr sz="1680" b="0" i="1" baseline="0">
                <a:solidFill>
                  <a:schemeClr val="bg1">
                    <a:lumMod val="75000"/>
                  </a:schemeClr>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circle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7100000">
            <a:off x="-775866" y="4041661"/>
            <a:ext cx="3845290" cy="5590141"/>
          </a:xfrm>
          <a:prstGeom prst="rect">
            <a:avLst/>
          </a:prstGeom>
        </p:spPr>
      </p:pic>
    </p:spTree>
    <p:extLst>
      <p:ext uri="{BB962C8B-B14F-4D97-AF65-F5344CB8AC3E}">
        <p14:creationId xmlns:p14="http://schemas.microsoft.com/office/powerpoint/2010/main" val="3326455767"/>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0939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Main Body">
    <p:spTree>
      <p:nvGrpSpPr>
        <p:cNvPr id="1" name=""/>
        <p:cNvGrpSpPr/>
        <p:nvPr/>
      </p:nvGrpSpPr>
      <p:grpSpPr>
        <a:xfrm>
          <a:off x="0" y="0"/>
          <a:ext cx="0" cy="0"/>
          <a:chOff x="0" y="0"/>
          <a:chExt cx="0" cy="0"/>
        </a:xfrm>
      </p:grpSpPr>
      <p:sp>
        <p:nvSpPr>
          <p:cNvPr id="8" name="Content Placeholder 7"/>
          <p:cNvSpPr>
            <a:spLocks noGrp="1"/>
          </p:cNvSpPr>
          <p:nvPr>
            <p:ph sz="quarter" idx="11"/>
          </p:nvPr>
        </p:nvSpPr>
        <p:spPr/>
        <p:txBody>
          <a:bodyPr/>
          <a:lstStyle>
            <a:lvl4pPr>
              <a:defRPr sz="1680"/>
            </a:lvl4pPr>
            <a:lvl5pPr>
              <a:defRPr sz="1680"/>
            </a:lvl5pPr>
          </a:lstStyle>
          <a:p>
            <a:pPr lvl="0"/>
            <a:r>
              <a:rPr lang="en-US" smtClean="0"/>
              <a:t>Click to edit Master text styles</a:t>
            </a:r>
          </a:p>
          <a:p>
            <a:pPr lvl="1"/>
            <a:r>
              <a:rPr lang="en-US" smtClean="0"/>
              <a:t>Second level</a:t>
            </a:r>
          </a:p>
          <a:p>
            <a:pPr lvl="2"/>
            <a:r>
              <a:rPr lang="en-US" smtClean="0"/>
              <a:t>Third level</a:t>
            </a:r>
          </a:p>
        </p:txBody>
      </p:sp>
      <p:cxnSp>
        <p:nvCxnSpPr>
          <p:cNvPr id="6" name="Straight Connector 5"/>
          <p:cNvCxnSpPr/>
          <p:nvPr userDrawn="1"/>
        </p:nvCxnSpPr>
        <p:spPr>
          <a:xfrm>
            <a:off x="2" y="119298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81366998"/>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2"/>
            <a:ext cx="14608757" cy="8229599"/>
          </a:xfrm>
          <a:prstGeom prst="rect">
            <a:avLst/>
          </a:prstGeom>
        </p:spPr>
      </p:pic>
      <p:sp>
        <p:nvSpPr>
          <p:cNvPr id="9" name="Text Placeholder 8"/>
          <p:cNvSpPr>
            <a:spLocks noGrp="1"/>
          </p:cNvSpPr>
          <p:nvPr>
            <p:ph type="body" sz="quarter" idx="10" hasCustomPrompt="1"/>
          </p:nvPr>
        </p:nvSpPr>
        <p:spPr>
          <a:xfrm>
            <a:off x="1062011" y="3373115"/>
            <a:ext cx="7679334" cy="1247140"/>
          </a:xfrm>
          <a:prstGeom prst="rect">
            <a:avLst/>
          </a:prstGeom>
        </p:spPr>
        <p:txBody>
          <a:bodyPr vert="horz"/>
          <a:lstStyle>
            <a:lvl1pPr marL="0" indent="0" algn="l">
              <a:buFontTx/>
              <a:buNone/>
              <a:defRPr sz="5280" b="0" i="0" baseline="0">
                <a:solidFill>
                  <a:srgbClr val="1F447D"/>
                </a:solidFill>
                <a:latin typeface="Gill Sans MT"/>
                <a:cs typeface="Gill Sans MT"/>
              </a:defRPr>
            </a:lvl1pPr>
          </a:lstStyle>
          <a:p>
            <a:pPr lvl="0"/>
            <a:r>
              <a:rPr lang="en-US" dirty="0"/>
              <a:t>Section Title</a:t>
            </a:r>
          </a:p>
        </p:txBody>
      </p:sp>
      <p:cxnSp>
        <p:nvCxnSpPr>
          <p:cNvPr id="3" name="Straight Connector 2"/>
          <p:cNvCxnSpPr/>
          <p:nvPr userDrawn="1"/>
        </p:nvCxnSpPr>
        <p:spPr>
          <a:xfrm>
            <a:off x="2" y="449825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pic>
        <p:nvPicPr>
          <p:cNvPr id="6" name="Picture 5" descr="line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20746736">
            <a:off x="-216241" y="4943640"/>
            <a:ext cx="15114502" cy="3777053"/>
          </a:xfrm>
          <a:prstGeom prst="rect">
            <a:avLst/>
          </a:prstGeom>
        </p:spPr>
      </p:pic>
    </p:spTree>
    <p:extLst>
      <p:ext uri="{BB962C8B-B14F-4D97-AF65-F5344CB8AC3E}">
        <p14:creationId xmlns:p14="http://schemas.microsoft.com/office/powerpoint/2010/main" val="2593065860"/>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646" y="0"/>
            <a:ext cx="14608757" cy="8229600"/>
          </a:xfrm>
          <a:prstGeom prst="rect">
            <a:avLst/>
          </a:prstGeom>
        </p:spPr>
      </p:pic>
      <p:sp>
        <p:nvSpPr>
          <p:cNvPr id="18" name="Text Placeholder 8"/>
          <p:cNvSpPr>
            <a:spLocks noGrp="1"/>
          </p:cNvSpPr>
          <p:nvPr>
            <p:ph type="body" sz="quarter" idx="17" hasCustomPrompt="1"/>
          </p:nvPr>
        </p:nvSpPr>
        <p:spPr>
          <a:xfrm>
            <a:off x="3328784" y="2529841"/>
            <a:ext cx="10137834" cy="2818796"/>
          </a:xfrm>
          <a:prstGeom prst="rect">
            <a:avLst/>
          </a:prstGeom>
        </p:spPr>
        <p:txBody>
          <a:bodyPr vert="horz"/>
          <a:lstStyle>
            <a:lvl1pPr marL="0" indent="0">
              <a:buNone/>
              <a:defRPr sz="3360" b="0" i="0" baseline="0">
                <a:solidFill>
                  <a:schemeClr val="tx1"/>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9265920" y="5348638"/>
            <a:ext cx="4145280" cy="517237"/>
          </a:xfrm>
          <a:prstGeom prst="rect">
            <a:avLst/>
          </a:prstGeom>
        </p:spPr>
        <p:txBody>
          <a:bodyPr vert="horz"/>
          <a:lstStyle>
            <a:lvl1pPr marL="0" indent="0">
              <a:buNone/>
              <a:defRPr sz="1680" b="0" i="1" baseline="0">
                <a:solidFill>
                  <a:schemeClr val="bg1">
                    <a:lumMod val="75000"/>
                  </a:schemeClr>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circles_lines.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1426412" y="1965755"/>
            <a:ext cx="7429454" cy="7790874"/>
          </a:xfrm>
          <a:prstGeom prst="rect">
            <a:avLst/>
          </a:prstGeom>
        </p:spPr>
      </p:pic>
    </p:spTree>
    <p:extLst>
      <p:ext uri="{BB962C8B-B14F-4D97-AF65-F5344CB8AC3E}">
        <p14:creationId xmlns:p14="http://schemas.microsoft.com/office/powerpoint/2010/main" val="2562768821"/>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71124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45426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95718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7120" y="1920240"/>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39299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6168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New Topic_a">
    <p:spTree>
      <p:nvGrpSpPr>
        <p:cNvPr id="1" name=""/>
        <p:cNvGrpSpPr/>
        <p:nvPr/>
      </p:nvGrpSpPr>
      <p:grpSpPr>
        <a:xfrm>
          <a:off x="0" y="0"/>
          <a:ext cx="0" cy="0"/>
          <a:chOff x="0" y="0"/>
          <a:chExt cx="0" cy="0"/>
        </a:xfrm>
      </p:grpSpPr>
      <p:pic>
        <p:nvPicPr>
          <p:cNvPr id="2" name="Picture 1" descr="GSKO PPT_5color-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4" name="Title 1"/>
          <p:cNvSpPr>
            <a:spLocks noGrp="1"/>
          </p:cNvSpPr>
          <p:nvPr>
            <p:ph type="title" hasCustomPrompt="1"/>
          </p:nvPr>
        </p:nvSpPr>
        <p:spPr>
          <a:xfrm>
            <a:off x="685682" y="1811899"/>
            <a:ext cx="5800340" cy="634789"/>
          </a:xfrm>
        </p:spPr>
        <p:txBody>
          <a:bodyPr wrap="square" anchor="ctr">
            <a:spAutoFit/>
          </a:bodyPr>
          <a:lstStyle>
            <a:lvl1pPr algn="l">
              <a:defRPr sz="4500" b="0" cap="none">
                <a:solidFill>
                  <a:schemeClr val="accent5"/>
                </a:solidFill>
                <a:latin typeface="BentonSans"/>
                <a:cs typeface="BentonSans"/>
              </a:defRPr>
            </a:lvl1pPr>
          </a:lstStyle>
          <a:p>
            <a:r>
              <a:rPr lang="en-US" dirty="0" smtClean="0"/>
              <a:t>[Topic]</a:t>
            </a:r>
            <a:endParaRPr lang="en-US" dirty="0"/>
          </a:p>
        </p:txBody>
      </p:sp>
    </p:spTree>
    <p:extLst>
      <p:ext uri="{BB962C8B-B14F-4D97-AF65-F5344CB8AC3E}">
        <p14:creationId xmlns:p14="http://schemas.microsoft.com/office/powerpoint/2010/main" val="2490449933"/>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89033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05847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29185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88373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096714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E56987-7019-4C44-8106-4520F2197E66}" type="datetimeFigureOut">
              <a:rPr lang="en-US" smtClean="0">
                <a:solidFill>
                  <a:prstClr val="black">
                    <a:tint val="75000"/>
                  </a:prstClr>
                </a:solidFill>
              </a:rPr>
              <a:pPr/>
              <a:t>1/13/2017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679FD8-966D-4D46-91EE-CD753E9D27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21283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646" y="0"/>
            <a:ext cx="14608757" cy="8229600"/>
          </a:xfrm>
          <a:prstGeom prst="rect">
            <a:avLst/>
          </a:prstGeom>
        </p:spPr>
      </p:pic>
      <p:sp>
        <p:nvSpPr>
          <p:cNvPr id="18" name="Text Placeholder 8"/>
          <p:cNvSpPr>
            <a:spLocks noGrp="1"/>
          </p:cNvSpPr>
          <p:nvPr>
            <p:ph type="body" sz="quarter" idx="17" hasCustomPrompt="1"/>
          </p:nvPr>
        </p:nvSpPr>
        <p:spPr>
          <a:xfrm>
            <a:off x="3328784" y="2529841"/>
            <a:ext cx="10137834" cy="2818796"/>
          </a:xfrm>
          <a:prstGeom prst="rect">
            <a:avLst/>
          </a:prstGeom>
        </p:spPr>
        <p:txBody>
          <a:bodyPr vert="horz"/>
          <a:lstStyle>
            <a:lvl1pPr marL="0" indent="0">
              <a:buNone/>
              <a:defRPr sz="3360" b="0" i="0" baseline="0">
                <a:solidFill>
                  <a:schemeClr val="tx1"/>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9265920" y="5348638"/>
            <a:ext cx="4145280" cy="517237"/>
          </a:xfrm>
          <a:prstGeom prst="rect">
            <a:avLst/>
          </a:prstGeom>
        </p:spPr>
        <p:txBody>
          <a:bodyPr vert="horz"/>
          <a:lstStyle>
            <a:lvl1pPr marL="0" indent="0">
              <a:buNone/>
              <a:defRPr sz="1680" b="0" i="1" baseline="0">
                <a:solidFill>
                  <a:schemeClr val="bg1">
                    <a:lumMod val="75000"/>
                  </a:schemeClr>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circle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7100000">
            <a:off x="-775866" y="4041661"/>
            <a:ext cx="3845290" cy="5590141"/>
          </a:xfrm>
          <a:prstGeom prst="rect">
            <a:avLst/>
          </a:prstGeom>
        </p:spPr>
      </p:pic>
    </p:spTree>
    <p:extLst>
      <p:ext uri="{BB962C8B-B14F-4D97-AF65-F5344CB8AC3E}">
        <p14:creationId xmlns:p14="http://schemas.microsoft.com/office/powerpoint/2010/main" val="2243179884"/>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0094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Main Body">
    <p:spTree>
      <p:nvGrpSpPr>
        <p:cNvPr id="1" name=""/>
        <p:cNvGrpSpPr/>
        <p:nvPr/>
      </p:nvGrpSpPr>
      <p:grpSpPr>
        <a:xfrm>
          <a:off x="0" y="0"/>
          <a:ext cx="0" cy="0"/>
          <a:chOff x="0" y="0"/>
          <a:chExt cx="0" cy="0"/>
        </a:xfrm>
      </p:grpSpPr>
      <p:sp>
        <p:nvSpPr>
          <p:cNvPr id="8" name="Content Placeholder 7"/>
          <p:cNvSpPr>
            <a:spLocks noGrp="1"/>
          </p:cNvSpPr>
          <p:nvPr>
            <p:ph sz="quarter" idx="11"/>
          </p:nvPr>
        </p:nvSpPr>
        <p:spPr/>
        <p:txBody>
          <a:bodyPr/>
          <a:lstStyle>
            <a:lvl4pPr>
              <a:defRPr sz="1680"/>
            </a:lvl4pPr>
            <a:lvl5pPr>
              <a:defRPr sz="1680"/>
            </a:lvl5pPr>
          </a:lstStyle>
          <a:p>
            <a:pPr lvl="0"/>
            <a:r>
              <a:rPr lang="en-US" smtClean="0"/>
              <a:t>Click to edit Master text styles</a:t>
            </a:r>
          </a:p>
          <a:p>
            <a:pPr lvl="1"/>
            <a:r>
              <a:rPr lang="en-US" smtClean="0"/>
              <a:t>Second level</a:t>
            </a:r>
          </a:p>
          <a:p>
            <a:pPr lvl="2"/>
            <a:r>
              <a:rPr lang="en-US" smtClean="0"/>
              <a:t>Third level</a:t>
            </a:r>
          </a:p>
        </p:txBody>
      </p:sp>
      <p:cxnSp>
        <p:nvCxnSpPr>
          <p:cNvPr id="6" name="Straight Connector 5"/>
          <p:cNvCxnSpPr/>
          <p:nvPr userDrawn="1"/>
        </p:nvCxnSpPr>
        <p:spPr>
          <a:xfrm>
            <a:off x="2" y="119298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7979546"/>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2"/>
            <a:ext cx="14608757" cy="8229599"/>
          </a:xfrm>
          <a:prstGeom prst="rect">
            <a:avLst/>
          </a:prstGeom>
        </p:spPr>
      </p:pic>
      <p:sp>
        <p:nvSpPr>
          <p:cNvPr id="9" name="Text Placeholder 8"/>
          <p:cNvSpPr>
            <a:spLocks noGrp="1"/>
          </p:cNvSpPr>
          <p:nvPr>
            <p:ph type="body" sz="quarter" idx="10" hasCustomPrompt="1"/>
          </p:nvPr>
        </p:nvSpPr>
        <p:spPr>
          <a:xfrm>
            <a:off x="1062011" y="3373115"/>
            <a:ext cx="7679334" cy="1247140"/>
          </a:xfrm>
          <a:prstGeom prst="rect">
            <a:avLst/>
          </a:prstGeom>
        </p:spPr>
        <p:txBody>
          <a:bodyPr vert="horz"/>
          <a:lstStyle>
            <a:lvl1pPr marL="0" indent="0" algn="l">
              <a:buFontTx/>
              <a:buNone/>
              <a:defRPr sz="5280" b="0" i="0" baseline="0">
                <a:solidFill>
                  <a:srgbClr val="1F447D"/>
                </a:solidFill>
                <a:latin typeface="Gill Sans MT"/>
                <a:cs typeface="Gill Sans MT"/>
              </a:defRPr>
            </a:lvl1pPr>
          </a:lstStyle>
          <a:p>
            <a:pPr lvl="0"/>
            <a:r>
              <a:rPr lang="en-US" dirty="0"/>
              <a:t>Section Title</a:t>
            </a:r>
          </a:p>
        </p:txBody>
      </p:sp>
      <p:cxnSp>
        <p:nvCxnSpPr>
          <p:cNvPr id="3" name="Straight Connector 2"/>
          <p:cNvCxnSpPr/>
          <p:nvPr userDrawn="1"/>
        </p:nvCxnSpPr>
        <p:spPr>
          <a:xfrm>
            <a:off x="2" y="4498252"/>
            <a:ext cx="6764594"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pic>
        <p:nvPicPr>
          <p:cNvPr id="6" name="Picture 5" descr="line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20746736">
            <a:off x="-216241" y="4943640"/>
            <a:ext cx="15114502" cy="3777053"/>
          </a:xfrm>
          <a:prstGeom prst="rect">
            <a:avLst/>
          </a:prstGeom>
        </p:spPr>
      </p:pic>
    </p:spTree>
    <p:extLst>
      <p:ext uri="{BB962C8B-B14F-4D97-AF65-F5344CB8AC3E}">
        <p14:creationId xmlns:p14="http://schemas.microsoft.com/office/powerpoint/2010/main" val="261253579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6" name="Picture 5" descr="GSKO PPT_5color-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descr="tableau_rgb.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773" y="7606590"/>
            <a:ext cx="1759739" cy="365760"/>
          </a:xfrm>
          <a:prstGeom prst="rect">
            <a:avLst/>
          </a:prstGeom>
        </p:spPr>
      </p:pic>
      <p:sp>
        <p:nvSpPr>
          <p:cNvPr id="3" name="Text Placeholder 5"/>
          <p:cNvSpPr>
            <a:spLocks noGrp="1"/>
          </p:cNvSpPr>
          <p:nvPr>
            <p:ph type="body" sz="quarter" idx="12" hasCustomPrompt="1"/>
          </p:nvPr>
        </p:nvSpPr>
        <p:spPr>
          <a:xfrm>
            <a:off x="691381" y="381001"/>
            <a:ext cx="13269093" cy="1396536"/>
          </a:xfrm>
          <a:prstGeom prst="rect">
            <a:avLst/>
          </a:prstGeom>
        </p:spPr>
        <p:txBody>
          <a:bodyPr wrap="square" lIns="0" tIns="0" rIns="0" bIns="0">
            <a:spAutoFit/>
          </a:bodyPr>
          <a:lstStyle>
            <a:lvl1pPr marL="0" indent="0">
              <a:lnSpc>
                <a:spcPct val="90000"/>
              </a:lnSpc>
              <a:buFontTx/>
              <a:buNone/>
              <a:defRPr sz="4500">
                <a:solidFill>
                  <a:schemeClr val="accent5"/>
                </a:solidFill>
                <a:latin typeface="BentonSans"/>
              </a:defRPr>
            </a:lvl1pPr>
          </a:lstStyle>
          <a:p>
            <a:r>
              <a:rPr lang="en-US" dirty="0" smtClean="0"/>
              <a:t>[Title/Topic]</a:t>
            </a:r>
          </a:p>
          <a:p>
            <a:r>
              <a:rPr lang="en-US" dirty="0" smtClean="0"/>
              <a:t>2 lines max</a:t>
            </a:r>
            <a:endParaRPr lang="en-US" dirty="0"/>
          </a:p>
        </p:txBody>
      </p:sp>
    </p:spTree>
    <p:extLst>
      <p:ext uri="{BB962C8B-B14F-4D97-AF65-F5344CB8AC3E}">
        <p14:creationId xmlns:p14="http://schemas.microsoft.com/office/powerpoint/2010/main" val="1351594263"/>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646" y="0"/>
            <a:ext cx="14608757" cy="8229600"/>
          </a:xfrm>
          <a:prstGeom prst="rect">
            <a:avLst/>
          </a:prstGeom>
        </p:spPr>
      </p:pic>
      <p:sp>
        <p:nvSpPr>
          <p:cNvPr id="18" name="Text Placeholder 8"/>
          <p:cNvSpPr>
            <a:spLocks noGrp="1"/>
          </p:cNvSpPr>
          <p:nvPr>
            <p:ph type="body" sz="quarter" idx="17" hasCustomPrompt="1"/>
          </p:nvPr>
        </p:nvSpPr>
        <p:spPr>
          <a:xfrm>
            <a:off x="3328784" y="2529841"/>
            <a:ext cx="10137834" cy="2818796"/>
          </a:xfrm>
          <a:prstGeom prst="rect">
            <a:avLst/>
          </a:prstGeom>
        </p:spPr>
        <p:txBody>
          <a:bodyPr vert="horz"/>
          <a:lstStyle>
            <a:lvl1pPr marL="0" indent="0">
              <a:buNone/>
              <a:defRPr sz="3360" b="0" i="0" baseline="0">
                <a:solidFill>
                  <a:schemeClr val="tx1"/>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9265920" y="5348638"/>
            <a:ext cx="4145280" cy="517237"/>
          </a:xfrm>
          <a:prstGeom prst="rect">
            <a:avLst/>
          </a:prstGeom>
        </p:spPr>
        <p:txBody>
          <a:bodyPr vert="horz"/>
          <a:lstStyle>
            <a:lvl1pPr marL="0" indent="0">
              <a:buNone/>
              <a:defRPr sz="1680" b="0" i="1" baseline="0">
                <a:solidFill>
                  <a:schemeClr val="bg1">
                    <a:lumMod val="75000"/>
                  </a:schemeClr>
                </a:solidFill>
                <a:latin typeface="Gill Sans MT"/>
                <a:cs typeface="Gill Sans MT"/>
              </a:defRPr>
            </a:lvl1pPr>
            <a:lvl2pPr>
              <a:defRPr sz="1680">
                <a:solidFill>
                  <a:srgbClr val="666666"/>
                </a:solidFill>
                <a:latin typeface="+mn-lt"/>
              </a:defRPr>
            </a:lvl2pPr>
            <a:lvl3pPr>
              <a:defRPr sz="1680">
                <a:solidFill>
                  <a:srgbClr val="666666"/>
                </a:solidFill>
                <a:latin typeface="+mn-lt"/>
              </a:defRPr>
            </a:lvl3pPr>
            <a:lvl4pPr>
              <a:defRPr sz="1680">
                <a:solidFill>
                  <a:srgbClr val="666666"/>
                </a:solidFill>
                <a:latin typeface="+mn-lt"/>
              </a:defRPr>
            </a:lvl4pPr>
            <a:lvl5pPr>
              <a:defRPr sz="1680">
                <a:solidFill>
                  <a:srgbClr val="666666"/>
                </a:solidFill>
                <a:latin typeface="+mn-lt"/>
              </a:defRPr>
            </a:lvl5pPr>
          </a:lstStyle>
          <a:p>
            <a:pPr marL="0" marR="0" lvl="0" indent="0" algn="l" defTabSz="54864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circles_lines.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1426412" y="1965755"/>
            <a:ext cx="7429454" cy="7790874"/>
          </a:xfrm>
          <a:prstGeom prst="rect">
            <a:avLst/>
          </a:prstGeom>
        </p:spPr>
      </p:pic>
    </p:spTree>
    <p:extLst>
      <p:ext uri="{BB962C8B-B14F-4D97-AF65-F5344CB8AC3E}">
        <p14:creationId xmlns:p14="http://schemas.microsoft.com/office/powerpoint/2010/main" val="16200048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theme" Target="../theme/theme3.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4.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theme" Target="../theme/theme5.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744" y="386073"/>
            <a:ext cx="13245156" cy="634789"/>
          </a:xfrm>
          <a:prstGeom prst="rect">
            <a:avLst/>
          </a:prstGeom>
        </p:spPr>
        <p:txBody>
          <a:bodyPr vert="horz" wrap="square" lIns="0" tIns="0" rIns="0" bIns="0" rtlCol="0" anchor="t" anchorCtr="0">
            <a:spAutoFit/>
          </a:bodyPr>
          <a:lstStyle/>
          <a:p>
            <a:r>
              <a:rPr lang="en-US" dirty="0" smtClean="0"/>
              <a:t>Master Title Style</a:t>
            </a:r>
            <a:endParaRPr lang="en-US" dirty="0"/>
          </a:p>
        </p:txBody>
      </p:sp>
    </p:spTree>
    <p:extLst>
      <p:ext uri="{BB962C8B-B14F-4D97-AF65-F5344CB8AC3E}">
        <p14:creationId xmlns:p14="http://schemas.microsoft.com/office/powerpoint/2010/main" val="2966660778"/>
      </p:ext>
    </p:extLst>
  </p:cSld>
  <p:clrMap bg1="lt1" tx1="dk1" bg2="lt2" tx2="dk2" accent1="accent1" accent2="accent2" accent3="accent3" accent4="accent4" accent5="accent5" accent6="accent6" hlink="hlink" folHlink="folHlink"/>
  <p:sldLayoutIdLst>
    <p:sldLayoutId id="2147484134" r:id="rId1"/>
    <p:sldLayoutId id="2147483876" r:id="rId2"/>
    <p:sldLayoutId id="2147484136" r:id="rId3"/>
    <p:sldLayoutId id="2147483877" r:id="rId4"/>
    <p:sldLayoutId id="2147484133" r:id="rId5"/>
    <p:sldLayoutId id="2147484132" r:id="rId6"/>
    <p:sldLayoutId id="2147484135" r:id="rId7"/>
    <p:sldLayoutId id="2147483879" r:id="rId8"/>
    <p:sldLayoutId id="2147483884" r:id="rId9"/>
    <p:sldLayoutId id="2147484124" r:id="rId10"/>
    <p:sldLayoutId id="2147483889" r:id="rId11"/>
    <p:sldLayoutId id="2147483890" r:id="rId12"/>
    <p:sldLayoutId id="2147484099" r:id="rId13"/>
    <p:sldLayoutId id="2147484130" r:id="rId14"/>
    <p:sldLayoutId id="2147484105" r:id="rId15"/>
    <p:sldLayoutId id="2147483898" r:id="rId16"/>
    <p:sldLayoutId id="2147483899" r:id="rId17"/>
    <p:sldLayoutId id="2147483900" r:id="rId18"/>
    <p:sldLayoutId id="2147484131" r:id="rId19"/>
    <p:sldLayoutId id="2147483902" r:id="rId20"/>
    <p:sldLayoutId id="2147484137" r:id="rId21"/>
    <p:sldLayoutId id="2147484139" r:id="rId22"/>
    <p:sldLayoutId id="2147484141" r:id="rId23"/>
    <p:sldLayoutId id="2147484179" r:id="rId24"/>
    <p:sldLayoutId id="2147484198" r:id="rId25"/>
  </p:sldLayoutIdLst>
  <p:timing>
    <p:tnLst>
      <p:par>
        <p:cTn id="1" dur="indefinite" restart="never" nodeType="tmRoot"/>
      </p:par>
    </p:tnLst>
  </p:timing>
  <p:txStyles>
    <p:titleStyle>
      <a:lvl1pPr algn="l" defTabSz="1306221" rtl="0" eaLnBrk="1" latinLnBrk="0" hangingPunct="1">
        <a:lnSpc>
          <a:spcPct val="90000"/>
        </a:lnSpc>
        <a:spcBef>
          <a:spcPct val="0"/>
        </a:spcBef>
        <a:buNone/>
        <a:defRPr sz="4500" b="0" i="0" kern="1200">
          <a:solidFill>
            <a:schemeClr val="accent5"/>
          </a:solidFill>
          <a:latin typeface="BentonSans"/>
          <a:ea typeface="+mj-ea"/>
          <a:cs typeface="BentonSans"/>
        </a:defRPr>
      </a:lvl1pPr>
    </p:titleStyle>
    <p:body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91440" tIns="45720" rIns="91440" bIns="45720" rtlCol="0" anchor="ctr"/>
          <a:lstStyle>
            <a:lvl1pPr algn="l">
              <a:defRPr sz="1440">
                <a:solidFill>
                  <a:schemeClr val="tx1">
                    <a:tint val="75000"/>
                  </a:schemeClr>
                </a:solidFill>
              </a:defRPr>
            </a:lvl1pPr>
          </a:lstStyle>
          <a:p>
            <a:pPr defTabSz="1097280"/>
            <a:fld id="{05E56987-7019-4C44-8106-4520F2197E66}" type="datetimeFigureOut">
              <a:rPr lang="en-US" smtClean="0">
                <a:solidFill>
                  <a:prstClr val="black">
                    <a:tint val="75000"/>
                  </a:prstClr>
                </a:solidFill>
              </a:rPr>
              <a:pPr defTabSz="1097280"/>
              <a:t>1/13/2017</a:t>
            </a:fld>
            <a:endParaRPr lang="en-US">
              <a:solidFill>
                <a:prstClr val="black">
                  <a:tint val="75000"/>
                </a:prstClr>
              </a:solidFill>
            </a:endParaRPr>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pPr defTabSz="1097280"/>
            <a:endParaRPr lang="en-US">
              <a:solidFill>
                <a:prstClr val="black">
                  <a:tint val="75000"/>
                </a:prstClr>
              </a:solidFill>
            </a:endParaRP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91440" tIns="45720" rIns="91440" bIns="45720" rtlCol="0" anchor="ctr"/>
          <a:lstStyle>
            <a:lvl1pPr algn="r">
              <a:defRPr sz="1440">
                <a:solidFill>
                  <a:schemeClr val="tx1">
                    <a:tint val="75000"/>
                  </a:schemeClr>
                </a:solidFill>
              </a:defRPr>
            </a:lvl1pPr>
          </a:lstStyle>
          <a:p>
            <a:pPr defTabSz="1097280"/>
            <a:fld id="{E2679FD8-966D-4D46-91EE-CD753E9D278A}" type="slidenum">
              <a:rPr lang="en-US" smtClean="0">
                <a:solidFill>
                  <a:prstClr val="black">
                    <a:tint val="75000"/>
                  </a:prstClr>
                </a:solidFill>
              </a:rPr>
              <a:pPr defTabSz="1097280"/>
              <a:t>‹#›</a:t>
            </a:fld>
            <a:endParaRPr lang="en-US">
              <a:solidFill>
                <a:prstClr val="black">
                  <a:tint val="75000"/>
                </a:prstClr>
              </a:solidFill>
            </a:endParaRPr>
          </a:p>
        </p:txBody>
      </p:sp>
    </p:spTree>
    <p:extLst>
      <p:ext uri="{BB962C8B-B14F-4D97-AF65-F5344CB8AC3E}">
        <p14:creationId xmlns:p14="http://schemas.microsoft.com/office/powerpoint/2010/main" val="868296875"/>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 id="2147484157" r:id="rId12"/>
    <p:sldLayoutId id="2147484158" r:id="rId13"/>
    <p:sldLayoutId id="2147484159" r:id="rId14"/>
    <p:sldLayoutId id="2147484160" r:id="rId15"/>
    <p:sldLayoutId id="2147484161" r:id="rId16"/>
    <p:sldLayoutId id="2147484180" r:id="rId17"/>
  </p:sldLayoutIdLst>
  <p:txStyles>
    <p:titleStyle>
      <a:lvl1pPr algn="ctr" defTabSz="109728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1097280" rtl="0" eaLnBrk="1" latinLnBrk="0" hangingPunct="1">
        <a:spcBef>
          <a:spcPct val="20000"/>
        </a:spcBef>
        <a:buFont typeface="Arial" pitchFamily="34" charset="0"/>
        <a:buChar char="•"/>
        <a:defRPr sz="3840" kern="1200">
          <a:solidFill>
            <a:schemeClr val="tx1"/>
          </a:solidFill>
          <a:latin typeface="+mn-lt"/>
          <a:ea typeface="+mn-ea"/>
          <a:cs typeface="+mn-cs"/>
        </a:defRPr>
      </a:lvl1pPr>
      <a:lvl2pPr marL="891540" indent="-342900" algn="l" defTabSz="1097280" rtl="0" eaLnBrk="1" latinLnBrk="0" hangingPunct="1">
        <a:spcBef>
          <a:spcPct val="20000"/>
        </a:spcBef>
        <a:buFont typeface="Arial" pitchFamily="34" charset="0"/>
        <a:buChar char="–"/>
        <a:defRPr sz="3360" kern="1200">
          <a:solidFill>
            <a:schemeClr val="tx1"/>
          </a:solidFill>
          <a:latin typeface="+mn-lt"/>
          <a:ea typeface="+mn-ea"/>
          <a:cs typeface="+mn-cs"/>
        </a:defRPr>
      </a:lvl2pPr>
      <a:lvl3pPr marL="1371600" indent="-274320" algn="l" defTabSz="1097280" rtl="0" eaLnBrk="1" latinLnBrk="0" hangingPunct="1">
        <a:spcBef>
          <a:spcPct val="20000"/>
        </a:spcBef>
        <a:buFont typeface="Arial" pitchFamily="34" charset="0"/>
        <a:buChar char="•"/>
        <a:defRPr sz="2880" kern="1200">
          <a:solidFill>
            <a:schemeClr val="tx1"/>
          </a:solidFill>
          <a:latin typeface="+mn-lt"/>
          <a:ea typeface="+mn-ea"/>
          <a:cs typeface="+mn-cs"/>
        </a:defRPr>
      </a:lvl3pPr>
      <a:lvl4pPr marL="19202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6888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91440" tIns="45720" rIns="91440" bIns="45720" rtlCol="0" anchor="ctr"/>
          <a:lstStyle>
            <a:lvl1pPr algn="l">
              <a:defRPr sz="1440">
                <a:solidFill>
                  <a:schemeClr val="tx1">
                    <a:tint val="75000"/>
                  </a:schemeClr>
                </a:solidFill>
              </a:defRPr>
            </a:lvl1pPr>
          </a:lstStyle>
          <a:p>
            <a:pPr defTabSz="1097280"/>
            <a:fld id="{05E56987-7019-4C44-8106-4520F2197E66}" type="datetimeFigureOut">
              <a:rPr lang="en-US" smtClean="0">
                <a:solidFill>
                  <a:prstClr val="black">
                    <a:tint val="75000"/>
                  </a:prstClr>
                </a:solidFill>
              </a:rPr>
              <a:pPr defTabSz="1097280"/>
              <a:t>1/13/2017</a:t>
            </a:fld>
            <a:endParaRPr lang="en-US">
              <a:solidFill>
                <a:prstClr val="black">
                  <a:tint val="75000"/>
                </a:prstClr>
              </a:solidFill>
            </a:endParaRPr>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pPr defTabSz="1097280"/>
            <a:endParaRPr lang="en-US">
              <a:solidFill>
                <a:prstClr val="black">
                  <a:tint val="75000"/>
                </a:prstClr>
              </a:solidFill>
            </a:endParaRP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91440" tIns="45720" rIns="91440" bIns="45720" rtlCol="0" anchor="ctr"/>
          <a:lstStyle>
            <a:lvl1pPr algn="r">
              <a:defRPr sz="1440">
                <a:solidFill>
                  <a:schemeClr val="tx1">
                    <a:tint val="75000"/>
                  </a:schemeClr>
                </a:solidFill>
              </a:defRPr>
            </a:lvl1pPr>
          </a:lstStyle>
          <a:p>
            <a:pPr defTabSz="1097280"/>
            <a:fld id="{E2679FD8-966D-4D46-91EE-CD753E9D278A}" type="slidenum">
              <a:rPr lang="en-US" smtClean="0">
                <a:solidFill>
                  <a:prstClr val="black">
                    <a:tint val="75000"/>
                  </a:prstClr>
                </a:solidFill>
              </a:rPr>
              <a:pPr defTabSz="1097280"/>
              <a:t>‹#›</a:t>
            </a:fld>
            <a:endParaRPr lang="en-US">
              <a:solidFill>
                <a:prstClr val="black">
                  <a:tint val="75000"/>
                </a:prstClr>
              </a:solidFill>
            </a:endParaRPr>
          </a:p>
        </p:txBody>
      </p:sp>
    </p:spTree>
    <p:extLst>
      <p:ext uri="{BB962C8B-B14F-4D97-AF65-F5344CB8AC3E}">
        <p14:creationId xmlns:p14="http://schemas.microsoft.com/office/powerpoint/2010/main" val="2725564661"/>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Lst>
  <p:txStyles>
    <p:titleStyle>
      <a:lvl1pPr algn="ctr" defTabSz="109728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1097280" rtl="0" eaLnBrk="1" latinLnBrk="0" hangingPunct="1">
        <a:spcBef>
          <a:spcPct val="20000"/>
        </a:spcBef>
        <a:buFont typeface="Arial" pitchFamily="34" charset="0"/>
        <a:buChar char="•"/>
        <a:defRPr sz="3840" kern="1200">
          <a:solidFill>
            <a:schemeClr val="tx1"/>
          </a:solidFill>
          <a:latin typeface="+mn-lt"/>
          <a:ea typeface="+mn-ea"/>
          <a:cs typeface="+mn-cs"/>
        </a:defRPr>
      </a:lvl1pPr>
      <a:lvl2pPr marL="891540" indent="-342900" algn="l" defTabSz="1097280" rtl="0" eaLnBrk="1" latinLnBrk="0" hangingPunct="1">
        <a:spcBef>
          <a:spcPct val="20000"/>
        </a:spcBef>
        <a:buFont typeface="Arial" pitchFamily="34" charset="0"/>
        <a:buChar char="–"/>
        <a:defRPr sz="3360" kern="1200">
          <a:solidFill>
            <a:schemeClr val="tx1"/>
          </a:solidFill>
          <a:latin typeface="+mn-lt"/>
          <a:ea typeface="+mn-ea"/>
          <a:cs typeface="+mn-cs"/>
        </a:defRPr>
      </a:lvl2pPr>
      <a:lvl3pPr marL="1371600" indent="-274320" algn="l" defTabSz="1097280" rtl="0" eaLnBrk="1" latinLnBrk="0" hangingPunct="1">
        <a:spcBef>
          <a:spcPct val="20000"/>
        </a:spcBef>
        <a:buFont typeface="Arial" pitchFamily="34" charset="0"/>
        <a:buChar char="•"/>
        <a:defRPr sz="2880" kern="1200">
          <a:solidFill>
            <a:schemeClr val="tx1"/>
          </a:solidFill>
          <a:latin typeface="+mn-lt"/>
          <a:ea typeface="+mn-ea"/>
          <a:cs typeface="+mn-cs"/>
        </a:defRPr>
      </a:lvl3pPr>
      <a:lvl4pPr marL="19202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6888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91440" tIns="45720" rIns="91440" bIns="45720" rtlCol="0" anchor="ctr"/>
          <a:lstStyle>
            <a:lvl1pPr algn="l">
              <a:defRPr sz="1440">
                <a:solidFill>
                  <a:schemeClr val="tx1">
                    <a:tint val="75000"/>
                  </a:schemeClr>
                </a:solidFill>
              </a:defRPr>
            </a:lvl1pPr>
          </a:lstStyle>
          <a:p>
            <a:pPr defTabSz="1097280"/>
            <a:fld id="{05E56987-7019-4C44-8106-4520F2197E66}" type="datetimeFigureOut">
              <a:rPr lang="en-US" smtClean="0">
                <a:solidFill>
                  <a:prstClr val="black">
                    <a:tint val="75000"/>
                  </a:prstClr>
                </a:solidFill>
              </a:rPr>
              <a:pPr defTabSz="1097280"/>
              <a:t>1/13/2017</a:t>
            </a:fld>
            <a:endParaRPr lang="en-US">
              <a:solidFill>
                <a:prstClr val="black">
                  <a:tint val="75000"/>
                </a:prstClr>
              </a:solidFill>
            </a:endParaRPr>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pPr defTabSz="1097280"/>
            <a:endParaRPr lang="en-US">
              <a:solidFill>
                <a:prstClr val="black">
                  <a:tint val="75000"/>
                </a:prstClr>
              </a:solidFill>
            </a:endParaRP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91440" tIns="45720" rIns="91440" bIns="45720" rtlCol="0" anchor="ctr"/>
          <a:lstStyle>
            <a:lvl1pPr algn="r">
              <a:defRPr sz="1440">
                <a:solidFill>
                  <a:schemeClr val="tx1">
                    <a:tint val="75000"/>
                  </a:schemeClr>
                </a:solidFill>
              </a:defRPr>
            </a:lvl1pPr>
          </a:lstStyle>
          <a:p>
            <a:pPr defTabSz="1097280"/>
            <a:fld id="{E2679FD8-966D-4D46-91EE-CD753E9D278A}" type="slidenum">
              <a:rPr lang="en-US" smtClean="0">
                <a:solidFill>
                  <a:prstClr val="black">
                    <a:tint val="75000"/>
                  </a:prstClr>
                </a:solidFill>
              </a:rPr>
              <a:pPr defTabSz="1097280"/>
              <a:t>‹#›</a:t>
            </a:fld>
            <a:endParaRPr lang="en-US">
              <a:solidFill>
                <a:prstClr val="black">
                  <a:tint val="75000"/>
                </a:prstClr>
              </a:solidFill>
            </a:endParaRPr>
          </a:p>
        </p:txBody>
      </p:sp>
    </p:spTree>
    <p:extLst>
      <p:ext uri="{BB962C8B-B14F-4D97-AF65-F5344CB8AC3E}">
        <p14:creationId xmlns:p14="http://schemas.microsoft.com/office/powerpoint/2010/main" val="3406481585"/>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Lst>
  <p:txStyles>
    <p:titleStyle>
      <a:lvl1pPr algn="ctr" defTabSz="109728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1097280" rtl="0" eaLnBrk="1" latinLnBrk="0" hangingPunct="1">
        <a:spcBef>
          <a:spcPct val="20000"/>
        </a:spcBef>
        <a:buFont typeface="Arial" pitchFamily="34" charset="0"/>
        <a:buChar char="•"/>
        <a:defRPr sz="3840" kern="1200">
          <a:solidFill>
            <a:schemeClr val="tx1"/>
          </a:solidFill>
          <a:latin typeface="+mn-lt"/>
          <a:ea typeface="+mn-ea"/>
          <a:cs typeface="+mn-cs"/>
        </a:defRPr>
      </a:lvl1pPr>
      <a:lvl2pPr marL="891540" indent="-342900" algn="l" defTabSz="1097280" rtl="0" eaLnBrk="1" latinLnBrk="0" hangingPunct="1">
        <a:spcBef>
          <a:spcPct val="20000"/>
        </a:spcBef>
        <a:buFont typeface="Arial" pitchFamily="34" charset="0"/>
        <a:buChar char="–"/>
        <a:defRPr sz="3360" kern="1200">
          <a:solidFill>
            <a:schemeClr val="tx1"/>
          </a:solidFill>
          <a:latin typeface="+mn-lt"/>
          <a:ea typeface="+mn-ea"/>
          <a:cs typeface="+mn-cs"/>
        </a:defRPr>
      </a:lvl2pPr>
      <a:lvl3pPr marL="1371600" indent="-274320" algn="l" defTabSz="1097280" rtl="0" eaLnBrk="1" latinLnBrk="0" hangingPunct="1">
        <a:spcBef>
          <a:spcPct val="20000"/>
        </a:spcBef>
        <a:buFont typeface="Arial" pitchFamily="34" charset="0"/>
        <a:buChar char="•"/>
        <a:defRPr sz="2880" kern="1200">
          <a:solidFill>
            <a:schemeClr val="tx1"/>
          </a:solidFill>
          <a:latin typeface="+mn-lt"/>
          <a:ea typeface="+mn-ea"/>
          <a:cs typeface="+mn-cs"/>
        </a:defRPr>
      </a:lvl3pPr>
      <a:lvl4pPr marL="19202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6888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91440" tIns="45720" rIns="91440" bIns="45720" rtlCol="0" anchor="ctr"/>
          <a:lstStyle>
            <a:lvl1pPr algn="l">
              <a:defRPr sz="1440">
                <a:solidFill>
                  <a:schemeClr val="tx1">
                    <a:tint val="75000"/>
                  </a:schemeClr>
                </a:solidFill>
              </a:defRPr>
            </a:lvl1pPr>
          </a:lstStyle>
          <a:p>
            <a:pPr defTabSz="1097280"/>
            <a:fld id="{05E56987-7019-4C44-8106-4520F2197E66}" type="datetimeFigureOut">
              <a:rPr lang="en-US" smtClean="0">
                <a:solidFill>
                  <a:prstClr val="black">
                    <a:tint val="75000"/>
                  </a:prstClr>
                </a:solidFill>
              </a:rPr>
              <a:pPr defTabSz="1097280"/>
              <a:t>1/13/2017</a:t>
            </a:fld>
            <a:endParaRPr lang="en-US">
              <a:solidFill>
                <a:prstClr val="black">
                  <a:tint val="75000"/>
                </a:prstClr>
              </a:solidFill>
            </a:endParaRPr>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pPr defTabSz="1097280"/>
            <a:endParaRPr lang="en-US">
              <a:solidFill>
                <a:prstClr val="black">
                  <a:tint val="75000"/>
                </a:prstClr>
              </a:solidFill>
            </a:endParaRP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91440" tIns="45720" rIns="91440" bIns="45720" rtlCol="0" anchor="ctr"/>
          <a:lstStyle>
            <a:lvl1pPr algn="r">
              <a:defRPr sz="1440">
                <a:solidFill>
                  <a:schemeClr val="tx1">
                    <a:tint val="75000"/>
                  </a:schemeClr>
                </a:solidFill>
              </a:defRPr>
            </a:lvl1pPr>
          </a:lstStyle>
          <a:p>
            <a:pPr defTabSz="1097280"/>
            <a:fld id="{E2679FD8-966D-4D46-91EE-CD753E9D278A}" type="slidenum">
              <a:rPr lang="en-US" smtClean="0">
                <a:solidFill>
                  <a:prstClr val="black">
                    <a:tint val="75000"/>
                  </a:prstClr>
                </a:solidFill>
              </a:rPr>
              <a:pPr defTabSz="1097280"/>
              <a:t>‹#›</a:t>
            </a:fld>
            <a:endParaRPr lang="en-US">
              <a:solidFill>
                <a:prstClr val="black">
                  <a:tint val="75000"/>
                </a:prstClr>
              </a:solidFill>
            </a:endParaRPr>
          </a:p>
        </p:txBody>
      </p:sp>
    </p:spTree>
    <p:extLst>
      <p:ext uri="{BB962C8B-B14F-4D97-AF65-F5344CB8AC3E}">
        <p14:creationId xmlns:p14="http://schemas.microsoft.com/office/powerpoint/2010/main" val="158258729"/>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Lst>
  <p:txStyles>
    <p:titleStyle>
      <a:lvl1pPr algn="ctr" defTabSz="109728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1097280" rtl="0" eaLnBrk="1" latinLnBrk="0" hangingPunct="1">
        <a:spcBef>
          <a:spcPct val="20000"/>
        </a:spcBef>
        <a:buFont typeface="Arial" pitchFamily="34" charset="0"/>
        <a:buChar char="•"/>
        <a:defRPr sz="3840" kern="1200">
          <a:solidFill>
            <a:schemeClr val="tx1"/>
          </a:solidFill>
          <a:latin typeface="+mn-lt"/>
          <a:ea typeface="+mn-ea"/>
          <a:cs typeface="+mn-cs"/>
        </a:defRPr>
      </a:lvl1pPr>
      <a:lvl2pPr marL="891540" indent="-342900" algn="l" defTabSz="1097280" rtl="0" eaLnBrk="1" latinLnBrk="0" hangingPunct="1">
        <a:spcBef>
          <a:spcPct val="20000"/>
        </a:spcBef>
        <a:buFont typeface="Arial" pitchFamily="34" charset="0"/>
        <a:buChar char="–"/>
        <a:defRPr sz="3360" kern="1200">
          <a:solidFill>
            <a:schemeClr val="tx1"/>
          </a:solidFill>
          <a:latin typeface="+mn-lt"/>
          <a:ea typeface="+mn-ea"/>
          <a:cs typeface="+mn-cs"/>
        </a:defRPr>
      </a:lvl2pPr>
      <a:lvl3pPr marL="1371600" indent="-274320" algn="l" defTabSz="1097280" rtl="0" eaLnBrk="1" latinLnBrk="0" hangingPunct="1">
        <a:spcBef>
          <a:spcPct val="20000"/>
        </a:spcBef>
        <a:buFont typeface="Arial" pitchFamily="34" charset="0"/>
        <a:buChar char="•"/>
        <a:defRPr sz="2880" kern="1200">
          <a:solidFill>
            <a:schemeClr val="tx1"/>
          </a:solidFill>
          <a:latin typeface="+mn-lt"/>
          <a:ea typeface="+mn-ea"/>
          <a:cs typeface="+mn-cs"/>
        </a:defRPr>
      </a:lvl3pPr>
      <a:lvl4pPr marL="19202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6888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23.gif"/></Relationships>
</file>

<file path=ppt/slides/_rels/slide1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25.gif"/></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1.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hyperlink" Target="http://graphics-info.blogspot.hk/2012/09/malofiej-20-look-at-our-participation.html"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5.xml"/><Relationship Id="rId1" Type="http://schemas.openxmlformats.org/officeDocument/2006/relationships/slideLayout" Target="../slideLayouts/slideLayout7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graphics-info.blogspot.hk/2012/09/malofiej-20-look-at-our-participation.html"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wmf"/><Relationship Id="rId1" Type="http://schemas.openxmlformats.org/officeDocument/2006/relationships/slideLayout" Target="../slideLayouts/slideLayout80.xml"/></Relationships>
</file>

<file path=ppt/slides/_rels/slide6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8.xml"/><Relationship Id="rId1" Type="http://schemas.openxmlformats.org/officeDocument/2006/relationships/slideLayout" Target="../slideLayouts/slideLayout76.xml"/></Relationships>
</file>

<file path=ppt/slides/_rels/slide6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9.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3" Type="http://schemas.openxmlformats.org/officeDocument/2006/relationships/hyperlink" Target="http://graphics-info.blogspot.hk/2012/09/malofiej-20-look-at-our-participation.html"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1035" y="2221351"/>
            <a:ext cx="10372165" cy="2562240"/>
          </a:xfrm>
        </p:spPr>
        <p:txBody>
          <a:bodyPr/>
          <a:lstStyle/>
          <a:p>
            <a:pPr lvl="0"/>
            <a:r>
              <a:rPr lang="en-US" dirty="0" smtClean="0"/>
              <a:t>Please Activate your Tableau Desktop</a:t>
            </a:r>
            <a:br>
              <a:rPr lang="en-US" dirty="0" smtClean="0"/>
            </a:br>
            <a:r>
              <a:rPr lang="en-US" dirty="0" smtClean="0"/>
              <a:t/>
            </a:r>
            <a:br>
              <a:rPr lang="en-US" dirty="0" smtClean="0"/>
            </a:br>
            <a:r>
              <a:rPr lang="en-US" sz="5000" b="1" dirty="0" smtClean="0"/>
              <a:t>TDFJ-4C26-8C10-5216-3CEA</a:t>
            </a:r>
            <a:endParaRPr lang="en-US" sz="5000" dirty="0"/>
          </a:p>
        </p:txBody>
      </p:sp>
    </p:spTree>
    <p:extLst>
      <p:ext uri="{BB962C8B-B14F-4D97-AF65-F5344CB8AC3E}">
        <p14:creationId xmlns:p14="http://schemas.microsoft.com/office/powerpoint/2010/main" val="2326989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grid.png"/>
          <p:cNvPicPr>
            <a:picLocks noChangeAspect="1"/>
          </p:cNvPicPr>
          <p:nvPr/>
        </p:nvPicPr>
        <p:blipFill>
          <a:blip r:embed="rId3" cstate="print"/>
          <a:srcRect/>
          <a:stretch>
            <a:fillRect/>
          </a:stretch>
        </p:blipFill>
        <p:spPr bwMode="auto">
          <a:xfrm>
            <a:off x="2322196" y="731520"/>
            <a:ext cx="9944100" cy="6858000"/>
          </a:xfrm>
          <a:prstGeom prst="rect">
            <a:avLst/>
          </a:prstGeom>
          <a:noFill/>
          <a:ln w="9525">
            <a:noFill/>
            <a:miter lim="800000"/>
            <a:headEnd/>
            <a:tailEnd/>
          </a:ln>
        </p:spPr>
      </p:pic>
    </p:spTree>
    <p:extLst>
      <p:ext uri="{BB962C8B-B14F-4D97-AF65-F5344CB8AC3E}">
        <p14:creationId xmlns:p14="http://schemas.microsoft.com/office/powerpoint/2010/main" val="3129424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1431" y="973699"/>
            <a:ext cx="8324968" cy="4760351"/>
          </a:xfrm>
        </p:spPr>
        <p:txBody>
          <a:bodyPr/>
          <a:lstStyle/>
          <a:p>
            <a:pPr algn="ctr">
              <a:spcBef>
                <a:spcPts val="720"/>
              </a:spcBef>
            </a:pPr>
            <a:r>
              <a:rPr lang="en-US" sz="4200" dirty="0">
                <a:latin typeface="BentonSans Light" panose="02000404020000020004" pitchFamily="2" charset="0"/>
              </a:rPr>
              <a:t>“Visual analytics is the representation and presentation of data that exploits our visual perception abilities in order to amplify cognition</a:t>
            </a:r>
            <a:r>
              <a:rPr lang="en-US" sz="4200" dirty="0" smtClean="0">
                <a:latin typeface="BentonSans Light" panose="02000404020000020004" pitchFamily="2" charset="0"/>
              </a:rPr>
              <a:t>.”</a:t>
            </a:r>
            <a:endParaRPr lang="en-US" dirty="0"/>
          </a:p>
        </p:txBody>
      </p:sp>
      <p:sp>
        <p:nvSpPr>
          <p:cNvPr id="3" name="Text Placeholder 2"/>
          <p:cNvSpPr>
            <a:spLocks noGrp="1"/>
          </p:cNvSpPr>
          <p:nvPr>
            <p:ph type="body" sz="quarter" idx="4294967295"/>
          </p:nvPr>
        </p:nvSpPr>
        <p:spPr>
          <a:xfrm>
            <a:off x="2646302" y="6022975"/>
            <a:ext cx="4975225" cy="715963"/>
          </a:xfrm>
          <a:prstGeom prst="rect">
            <a:avLst/>
          </a:prstGeom>
        </p:spPr>
        <p:txBody>
          <a:bodyPr>
            <a:noAutofit/>
          </a:bodyPr>
          <a:lstStyle/>
          <a:p>
            <a:pPr marL="0" indent="0" algn="ctr">
              <a:buNone/>
            </a:pPr>
            <a:r>
              <a:rPr lang="en-US" sz="1680" dirty="0">
                <a:latin typeface="BentonSans" panose="02000504020000020004" pitchFamily="2" charset="0"/>
              </a:rPr>
              <a:t>Andy Kirk</a:t>
            </a:r>
          </a:p>
          <a:p>
            <a:pPr marL="0" indent="0" algn="ctr">
              <a:buNone/>
            </a:pPr>
            <a:r>
              <a:rPr lang="en-US" sz="1320" dirty="0">
                <a:latin typeface="BentonSans Light" panose="02000404020000020004" pitchFamily="2" charset="0"/>
              </a:rPr>
              <a:t>Author</a:t>
            </a:r>
          </a:p>
          <a:p>
            <a:pPr marL="0" indent="0" algn="ctr">
              <a:buNone/>
            </a:pPr>
            <a:r>
              <a:rPr lang="en-US" sz="1320" dirty="0">
                <a:latin typeface="BentonSans Light" panose="02000404020000020004" pitchFamily="2" charset="0"/>
              </a:rPr>
              <a:t>“Data Visualization: a successful design process”</a:t>
            </a:r>
          </a:p>
        </p:txBody>
      </p:sp>
    </p:spTree>
    <p:extLst>
      <p:ext uri="{BB962C8B-B14F-4D97-AF65-F5344CB8AC3E}">
        <p14:creationId xmlns:p14="http://schemas.microsoft.com/office/powerpoint/2010/main" val="2396298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744" y="386073"/>
            <a:ext cx="13245156" cy="609398"/>
          </a:xfrm>
        </p:spPr>
        <p:txBody>
          <a:bodyPr/>
          <a:lstStyle/>
          <a:p>
            <a:r>
              <a:rPr lang="en-US" sz="4400" dirty="0" smtClean="0"/>
              <a:t>Perception Process</a:t>
            </a:r>
            <a:endParaRPr lang="en-US" sz="44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04803296"/>
              </p:ext>
            </p:extLst>
          </p:nvPr>
        </p:nvGraphicFramePr>
        <p:xfrm>
          <a:off x="323850" y="1427162"/>
          <a:ext cx="13982700" cy="6402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1135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98000"/>
            <a:lum/>
          </a:blip>
          <a:srcRect/>
          <a:stretch>
            <a:fillRect l="-11000" r="-11000"/>
          </a:stretch>
        </a:blipFill>
        <a:effectLst/>
      </p:bgPr>
    </p:bg>
    <p:spTree>
      <p:nvGrpSpPr>
        <p:cNvPr id="1" name=""/>
        <p:cNvGrpSpPr/>
        <p:nvPr/>
      </p:nvGrpSpPr>
      <p:grpSpPr>
        <a:xfrm>
          <a:off x="0" y="0"/>
          <a:ext cx="0" cy="0"/>
          <a:chOff x="0" y="0"/>
          <a:chExt cx="0" cy="0"/>
        </a:xfrm>
      </p:grpSpPr>
      <p:sp>
        <p:nvSpPr>
          <p:cNvPr id="7" name="Text Placeholder 1"/>
          <p:cNvSpPr>
            <a:spLocks noGrp="1"/>
          </p:cNvSpPr>
          <p:nvPr>
            <p:ph type="body" sz="quarter" idx="17"/>
          </p:nvPr>
        </p:nvSpPr>
        <p:spPr>
          <a:xfrm>
            <a:off x="1282652" y="2103121"/>
            <a:ext cx="7429493" cy="2818796"/>
          </a:xfrm>
        </p:spPr>
        <p:txBody>
          <a:bodyPr/>
          <a:lstStyle/>
          <a:p>
            <a:pPr marL="548640" indent="-548640">
              <a:buFont typeface="Arial" pitchFamily="34" charset="0"/>
              <a:buChar char="•"/>
            </a:pPr>
            <a:r>
              <a:rPr lang="en-US" dirty="0" smtClean="0">
                <a:solidFill>
                  <a:schemeClr val="bg1"/>
                </a:solidFill>
                <a:latin typeface="BentonSans Light" panose="02000404020000020004" pitchFamily="2" charset="0"/>
              </a:rPr>
              <a:t>Occurs before consciousness</a:t>
            </a:r>
          </a:p>
          <a:p>
            <a:pPr marL="548640" indent="-548640">
              <a:buFont typeface="Arial" pitchFamily="34" charset="0"/>
              <a:buChar char="•"/>
            </a:pPr>
            <a:r>
              <a:rPr lang="en-US" dirty="0" smtClean="0">
                <a:solidFill>
                  <a:schemeClr val="bg1"/>
                </a:solidFill>
                <a:latin typeface="BentonSans Light" panose="02000404020000020004" pitchFamily="2" charset="0"/>
              </a:rPr>
              <a:t>Pops out</a:t>
            </a:r>
          </a:p>
        </p:txBody>
      </p:sp>
      <p:sp>
        <p:nvSpPr>
          <p:cNvPr id="6" name="Title 2"/>
          <p:cNvSpPr txBox="1">
            <a:spLocks/>
          </p:cNvSpPr>
          <p:nvPr/>
        </p:nvSpPr>
        <p:spPr>
          <a:xfrm>
            <a:off x="1282652" y="563881"/>
            <a:ext cx="11537998" cy="875720"/>
          </a:xfrm>
          <a:prstGeom prst="rect">
            <a:avLst/>
          </a:prstGeom>
        </p:spPr>
        <p:txBody>
          <a:bodyPr/>
          <a:lstStyle>
            <a:lvl1pPr algn="l" defTabSz="457200" rtl="0" eaLnBrk="1" latinLnBrk="0" hangingPunct="1">
              <a:spcBef>
                <a:spcPct val="0"/>
              </a:spcBef>
              <a:buNone/>
              <a:defRPr sz="3400" b="0" i="0" kern="1200">
                <a:solidFill>
                  <a:schemeClr val="tx1"/>
                </a:solidFill>
                <a:latin typeface="+mj-lt"/>
                <a:ea typeface="+mj-ea"/>
                <a:cs typeface="Gill Sans MT"/>
              </a:defRPr>
            </a:lvl1pPr>
          </a:lstStyle>
          <a:p>
            <a:r>
              <a:rPr lang="en-US" sz="4400" dirty="0">
                <a:solidFill>
                  <a:prstClr val="white"/>
                </a:solidFill>
                <a:latin typeface="BentonSans" panose="02000504020000020004" pitchFamily="2" charset="0"/>
                <a:cs typeface="Microsoft New Tai Lue" pitchFamily="34" charset="0"/>
              </a:rPr>
              <a:t>What is Pre-attentive Processing?</a:t>
            </a:r>
          </a:p>
        </p:txBody>
      </p:sp>
    </p:spTree>
    <p:extLst>
      <p:ext uri="{BB962C8B-B14F-4D97-AF65-F5344CB8AC3E}">
        <p14:creationId xmlns:p14="http://schemas.microsoft.com/office/powerpoint/2010/main" val="19591241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2"/>
          <p:cNvSpPr txBox="1">
            <a:spLocks/>
          </p:cNvSpPr>
          <p:nvPr/>
        </p:nvSpPr>
        <p:spPr>
          <a:xfrm>
            <a:off x="2834640" y="182878"/>
            <a:ext cx="9875520" cy="875720"/>
          </a:xfrm>
          <a:prstGeom prst="rect">
            <a:avLst/>
          </a:prstGeom>
        </p:spPr>
        <p:txBody>
          <a:bodyPr/>
          <a:lstStyle>
            <a:lvl1pPr algn="l" defTabSz="457200" rtl="0" eaLnBrk="1" latinLnBrk="0" hangingPunct="1">
              <a:spcBef>
                <a:spcPct val="0"/>
              </a:spcBef>
              <a:buNone/>
              <a:defRPr sz="3400" b="0" i="0" kern="1200">
                <a:solidFill>
                  <a:schemeClr val="tx1"/>
                </a:solidFill>
                <a:latin typeface="+mj-lt"/>
                <a:ea typeface="+mj-ea"/>
                <a:cs typeface="Gill Sans MT"/>
              </a:defRPr>
            </a:lvl1pPr>
          </a:lstStyle>
          <a:p>
            <a:r>
              <a:rPr lang="en-US" sz="4400" dirty="0">
                <a:solidFill>
                  <a:prstClr val="black"/>
                </a:solidFill>
                <a:latin typeface="BentonSans" panose="02000504020000020004" pitchFamily="2" charset="0"/>
              </a:rPr>
              <a:t>Change Blindness</a:t>
            </a:r>
          </a:p>
        </p:txBody>
      </p:sp>
      <p:pic>
        <p:nvPicPr>
          <p:cNvPr id="2" name="Derren Brown - Person Swa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34640" y="914401"/>
            <a:ext cx="9052560" cy="6789421"/>
          </a:xfrm>
          <a:prstGeom prst="rect">
            <a:avLst/>
          </a:prstGeom>
        </p:spPr>
      </p:pic>
    </p:spTree>
    <p:extLst>
      <p:ext uri="{BB962C8B-B14F-4D97-AF65-F5344CB8AC3E}">
        <p14:creationId xmlns:p14="http://schemas.microsoft.com/office/powerpoint/2010/main" val="1001031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0722099" y="2229226"/>
            <a:ext cx="1877812" cy="4771763"/>
            <a:chOff x="8547015" y="2254433"/>
            <a:chExt cx="1877812" cy="4771763"/>
          </a:xfrm>
        </p:grpSpPr>
        <p:grpSp>
          <p:nvGrpSpPr>
            <p:cNvPr id="10" name="Group 9"/>
            <p:cNvGrpSpPr/>
            <p:nvPr/>
          </p:nvGrpSpPr>
          <p:grpSpPr>
            <a:xfrm>
              <a:off x="8547015" y="4893357"/>
              <a:ext cx="1849513" cy="2132839"/>
              <a:chOff x="6271342" y="4870802"/>
              <a:chExt cx="1849513" cy="2132839"/>
            </a:xfrm>
          </p:grpSpPr>
          <p:grpSp>
            <p:nvGrpSpPr>
              <p:cNvPr id="161" name="Group 161"/>
              <p:cNvGrpSpPr/>
              <p:nvPr/>
            </p:nvGrpSpPr>
            <p:grpSpPr>
              <a:xfrm>
                <a:off x="6311212" y="5312214"/>
                <a:ext cx="1809643" cy="1691427"/>
                <a:chOff x="0" y="81180"/>
                <a:chExt cx="3016071" cy="2819043"/>
              </a:xfrm>
            </p:grpSpPr>
            <p:sp>
              <p:nvSpPr>
                <p:cNvPr id="148" name="Shape 148"/>
                <p:cNvSpPr/>
                <p:nvPr/>
              </p:nvSpPr>
              <p:spPr>
                <a:xfrm>
                  <a:off x="292822" y="439427"/>
                  <a:ext cx="333359"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49" name="Shape 149"/>
                <p:cNvSpPr/>
                <p:nvPr/>
              </p:nvSpPr>
              <p:spPr>
                <a:xfrm>
                  <a:off x="292822" y="1376873"/>
                  <a:ext cx="333359" cy="333359"/>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50" name="Shape 150"/>
                <p:cNvSpPr/>
                <p:nvPr/>
              </p:nvSpPr>
              <p:spPr>
                <a:xfrm>
                  <a:off x="292822" y="2314318"/>
                  <a:ext cx="333359"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51" name="Shape 151"/>
                <p:cNvSpPr/>
                <p:nvPr/>
              </p:nvSpPr>
              <p:spPr>
                <a:xfrm>
                  <a:off x="1024878" y="439427"/>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52" name="Shape 152"/>
                <p:cNvSpPr/>
                <p:nvPr/>
              </p:nvSpPr>
              <p:spPr>
                <a:xfrm>
                  <a:off x="1024878" y="1376873"/>
                  <a:ext cx="333360" cy="333359"/>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53" name="Shape 153"/>
                <p:cNvSpPr/>
                <p:nvPr/>
              </p:nvSpPr>
              <p:spPr>
                <a:xfrm>
                  <a:off x="1024878" y="2314318"/>
                  <a:ext cx="333360" cy="333360"/>
                </a:xfrm>
                <a:prstGeom prst="ellipse">
                  <a:avLst/>
                </a:prstGeom>
                <a:solidFill>
                  <a:srgbClr val="D6D6D6"/>
                </a:solidFill>
                <a:ln w="3175" cap="flat">
                  <a:solidFill>
                    <a:srgbClr val="C0C0C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54" name="Shape 154"/>
                <p:cNvSpPr/>
                <p:nvPr/>
              </p:nvSpPr>
              <p:spPr>
                <a:xfrm>
                  <a:off x="1727650" y="439427"/>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55" name="Shape 155"/>
                <p:cNvSpPr/>
                <p:nvPr/>
              </p:nvSpPr>
              <p:spPr>
                <a:xfrm>
                  <a:off x="1727650" y="2314318"/>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56" name="Shape 156"/>
                <p:cNvSpPr/>
                <p:nvPr/>
              </p:nvSpPr>
              <p:spPr>
                <a:xfrm>
                  <a:off x="2430422" y="439427"/>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57" name="Shape 157"/>
                <p:cNvSpPr/>
                <p:nvPr/>
              </p:nvSpPr>
              <p:spPr>
                <a:xfrm>
                  <a:off x="2430422" y="1376873"/>
                  <a:ext cx="333360" cy="333359"/>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58" name="Shape 158"/>
                <p:cNvSpPr/>
                <p:nvPr/>
              </p:nvSpPr>
              <p:spPr>
                <a:xfrm>
                  <a:off x="2430422" y="2314318"/>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59" name="Shape 159"/>
                <p:cNvSpPr/>
                <p:nvPr/>
              </p:nvSpPr>
              <p:spPr>
                <a:xfrm>
                  <a:off x="1727650" y="1376873"/>
                  <a:ext cx="333360" cy="333359"/>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60" name="Shape 160"/>
                <p:cNvSpPr/>
                <p:nvPr/>
              </p:nvSpPr>
              <p:spPr>
                <a:xfrm>
                  <a:off x="0" y="81180"/>
                  <a:ext cx="3016071" cy="2819043"/>
                </a:xfrm>
                <a:prstGeom prst="rect">
                  <a:avLst/>
                </a:prstGeom>
                <a:noFill/>
                <a:ln w="3175" cap="flat">
                  <a:solidFill>
                    <a:srgbClr val="D6D6D6"/>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grpSp>
          <p:sp>
            <p:nvSpPr>
              <p:cNvPr id="162" name="Shape 162"/>
              <p:cNvSpPr/>
              <p:nvPr/>
            </p:nvSpPr>
            <p:spPr>
              <a:xfrm>
                <a:off x="6271342" y="4870802"/>
                <a:ext cx="1472113" cy="29456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588" tIns="2588" rIns="2588" bIns="2588" numCol="1" anchor="t">
                <a:noAutofit/>
              </a:bodyPr>
              <a:lstStyle>
                <a:lvl1pPr marL="101600" marR="101600" algn="l" defTabSz="1828800">
                  <a:defRPr sz="2800">
                    <a:uFill>
                      <a:solidFill>
                        <a:srgbClr val="606060"/>
                      </a:solidFill>
                    </a:uFill>
                  </a:defRPr>
                </a:lvl1pPr>
              </a:lstStyle>
              <a:p>
                <a:r>
                  <a:rPr sz="1680" dirty="0">
                    <a:solidFill>
                      <a:schemeClr val="accent6"/>
                    </a:solidFill>
                    <a:latin typeface="BentonSans" panose="02000504020000020004" pitchFamily="2" charset="0"/>
                  </a:rPr>
                  <a:t>Intensity</a:t>
                </a:r>
              </a:p>
            </p:txBody>
          </p:sp>
        </p:grpSp>
        <p:grpSp>
          <p:nvGrpSpPr>
            <p:cNvPr id="11" name="Group 10"/>
            <p:cNvGrpSpPr/>
            <p:nvPr/>
          </p:nvGrpSpPr>
          <p:grpSpPr>
            <a:xfrm>
              <a:off x="8590131" y="2254433"/>
              <a:ext cx="1834696" cy="2141971"/>
              <a:chOff x="8737516" y="4866071"/>
              <a:chExt cx="1834696" cy="2141971"/>
            </a:xfrm>
          </p:grpSpPr>
          <p:grpSp>
            <p:nvGrpSpPr>
              <p:cNvPr id="147" name="Group 147"/>
              <p:cNvGrpSpPr/>
              <p:nvPr/>
            </p:nvGrpSpPr>
            <p:grpSpPr>
              <a:xfrm>
                <a:off x="8737516" y="5314064"/>
                <a:ext cx="1806398" cy="1693978"/>
                <a:chOff x="2" y="84263"/>
                <a:chExt cx="3010662" cy="2823294"/>
              </a:xfrm>
            </p:grpSpPr>
            <p:sp>
              <p:nvSpPr>
                <p:cNvPr id="134" name="Shape 134"/>
                <p:cNvSpPr/>
                <p:nvPr/>
              </p:nvSpPr>
              <p:spPr>
                <a:xfrm>
                  <a:off x="380669" y="439427"/>
                  <a:ext cx="333359"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35" name="Shape 135"/>
                <p:cNvSpPr/>
                <p:nvPr/>
              </p:nvSpPr>
              <p:spPr>
                <a:xfrm>
                  <a:off x="380669" y="1376873"/>
                  <a:ext cx="333359" cy="333359"/>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36" name="Shape 136"/>
                <p:cNvSpPr/>
                <p:nvPr/>
              </p:nvSpPr>
              <p:spPr>
                <a:xfrm>
                  <a:off x="380669" y="2314318"/>
                  <a:ext cx="333359"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37" name="Shape 137"/>
                <p:cNvSpPr/>
                <p:nvPr/>
              </p:nvSpPr>
              <p:spPr>
                <a:xfrm>
                  <a:off x="1083442" y="439427"/>
                  <a:ext cx="333359"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38" name="Shape 138"/>
                <p:cNvSpPr/>
                <p:nvPr/>
              </p:nvSpPr>
              <p:spPr>
                <a:xfrm>
                  <a:off x="1083442" y="1376873"/>
                  <a:ext cx="333359" cy="333359"/>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39" name="Shape 139"/>
                <p:cNvSpPr/>
                <p:nvPr/>
              </p:nvSpPr>
              <p:spPr>
                <a:xfrm>
                  <a:off x="1083442" y="2314318"/>
                  <a:ext cx="333359"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40" name="Shape 140"/>
                <p:cNvSpPr/>
                <p:nvPr/>
              </p:nvSpPr>
              <p:spPr>
                <a:xfrm>
                  <a:off x="1786214" y="439427"/>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41" name="Shape 141"/>
                <p:cNvSpPr/>
                <p:nvPr/>
              </p:nvSpPr>
              <p:spPr>
                <a:xfrm>
                  <a:off x="1786214" y="2314318"/>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42" name="Shape 142"/>
                <p:cNvSpPr/>
                <p:nvPr/>
              </p:nvSpPr>
              <p:spPr>
                <a:xfrm>
                  <a:off x="2488988" y="439427"/>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43" name="Shape 143"/>
                <p:cNvSpPr/>
                <p:nvPr/>
              </p:nvSpPr>
              <p:spPr>
                <a:xfrm>
                  <a:off x="2488988" y="1376873"/>
                  <a:ext cx="333360" cy="333359"/>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44" name="Shape 144"/>
                <p:cNvSpPr/>
                <p:nvPr/>
              </p:nvSpPr>
              <p:spPr>
                <a:xfrm>
                  <a:off x="2488988" y="2314318"/>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45" name="Shape 145"/>
                <p:cNvSpPr/>
                <p:nvPr/>
              </p:nvSpPr>
              <p:spPr>
                <a:xfrm>
                  <a:off x="1786214" y="1347577"/>
                  <a:ext cx="333360" cy="333360"/>
                </a:xfrm>
                <a:prstGeom prst="ellipse">
                  <a:avLst/>
                </a:prstGeom>
                <a:solidFill>
                  <a:srgbClr val="FF4013"/>
                </a:solidFill>
                <a:ln w="3175" cap="flat">
                  <a:solidFill>
                    <a:srgbClr val="FF4013"/>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46" name="Shape 146"/>
                <p:cNvSpPr/>
                <p:nvPr/>
              </p:nvSpPr>
              <p:spPr>
                <a:xfrm>
                  <a:off x="2" y="84263"/>
                  <a:ext cx="3010662" cy="2823294"/>
                </a:xfrm>
                <a:prstGeom prst="rect">
                  <a:avLst/>
                </a:prstGeom>
                <a:noFill/>
                <a:ln w="3175" cap="flat">
                  <a:solidFill>
                    <a:srgbClr val="D6D6D6"/>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grpSp>
          <p:sp>
            <p:nvSpPr>
              <p:cNvPr id="163" name="Shape 163"/>
              <p:cNvSpPr/>
              <p:nvPr/>
            </p:nvSpPr>
            <p:spPr>
              <a:xfrm>
                <a:off x="8766060" y="4866071"/>
                <a:ext cx="1806152" cy="30402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588" tIns="2588" rIns="2588" bIns="2588" numCol="1" anchor="t">
                <a:noAutofit/>
              </a:bodyPr>
              <a:lstStyle>
                <a:lvl1pPr marL="101600" marR="101600" algn="l" defTabSz="1828800">
                  <a:defRPr sz="2800">
                    <a:uFill>
                      <a:solidFill>
                        <a:srgbClr val="606060"/>
                      </a:solidFill>
                    </a:uFill>
                  </a:defRPr>
                </a:lvl1pPr>
              </a:lstStyle>
              <a:p>
                <a:r>
                  <a:rPr sz="1680" dirty="0" err="1">
                    <a:solidFill>
                      <a:schemeClr val="accent6"/>
                    </a:solidFill>
                    <a:latin typeface="BentonSans" panose="02000504020000020004" pitchFamily="2" charset="0"/>
                  </a:rPr>
                  <a:t>Colour</a:t>
                </a:r>
                <a:r>
                  <a:rPr sz="1680" dirty="0">
                    <a:solidFill>
                      <a:schemeClr val="accent6"/>
                    </a:solidFill>
                    <a:latin typeface="BentonSans" panose="02000504020000020004" pitchFamily="2" charset="0"/>
                  </a:rPr>
                  <a:t>/Hue</a:t>
                </a:r>
              </a:p>
            </p:txBody>
          </p:sp>
        </p:grpSp>
      </p:grpSp>
      <p:grpSp>
        <p:nvGrpSpPr>
          <p:cNvPr id="12" name="Group 11"/>
          <p:cNvGrpSpPr/>
          <p:nvPr/>
        </p:nvGrpSpPr>
        <p:grpSpPr>
          <a:xfrm>
            <a:off x="8460958" y="4854420"/>
            <a:ext cx="1810289" cy="2146569"/>
            <a:chOff x="11056734" y="4866071"/>
            <a:chExt cx="1810289" cy="2146569"/>
          </a:xfrm>
        </p:grpSpPr>
        <p:grpSp>
          <p:nvGrpSpPr>
            <p:cNvPr id="169" name="Group 169"/>
            <p:cNvGrpSpPr/>
            <p:nvPr/>
          </p:nvGrpSpPr>
          <p:grpSpPr>
            <a:xfrm>
              <a:off x="11155491" y="5321214"/>
              <a:ext cx="1711532" cy="1691426"/>
              <a:chOff x="2" y="111180"/>
              <a:chExt cx="2852551" cy="2819041"/>
            </a:xfrm>
          </p:grpSpPr>
          <p:sp>
            <p:nvSpPr>
              <p:cNvPr id="164" name="Shape 164"/>
              <p:cNvSpPr/>
              <p:nvPr/>
            </p:nvSpPr>
            <p:spPr>
              <a:xfrm>
                <a:off x="325068" y="1361517"/>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65" name="Shape 165"/>
              <p:cNvSpPr/>
              <p:nvPr/>
            </p:nvSpPr>
            <p:spPr>
              <a:xfrm>
                <a:off x="949736" y="1361517"/>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66" name="Shape 166"/>
              <p:cNvSpPr/>
              <p:nvPr/>
            </p:nvSpPr>
            <p:spPr>
              <a:xfrm>
                <a:off x="2010444" y="2174985"/>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67" name="Shape 167"/>
              <p:cNvSpPr/>
              <p:nvPr/>
            </p:nvSpPr>
            <p:spPr>
              <a:xfrm>
                <a:off x="1561217" y="1361517"/>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68" name="Shape 168"/>
              <p:cNvSpPr/>
              <p:nvPr/>
            </p:nvSpPr>
            <p:spPr>
              <a:xfrm>
                <a:off x="2" y="111180"/>
                <a:ext cx="2852551" cy="2819041"/>
              </a:xfrm>
              <a:prstGeom prst="rect">
                <a:avLst/>
              </a:prstGeom>
              <a:noFill/>
              <a:ln w="3175" cap="flat">
                <a:solidFill>
                  <a:srgbClr val="D6D6D6"/>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grpSp>
        <p:sp>
          <p:nvSpPr>
            <p:cNvPr id="170" name="Shape 170"/>
            <p:cNvSpPr/>
            <p:nvPr/>
          </p:nvSpPr>
          <p:spPr>
            <a:xfrm>
              <a:off x="11056734" y="4866071"/>
              <a:ext cx="1488114" cy="30402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588" tIns="2588" rIns="2588" bIns="2588" numCol="1" anchor="t">
              <a:noAutofit/>
            </a:bodyPr>
            <a:lstStyle>
              <a:lvl1pPr marL="101600" marR="101600" algn="l" defTabSz="1828800">
                <a:defRPr sz="2800">
                  <a:uFill>
                    <a:solidFill>
                      <a:srgbClr val="606060"/>
                    </a:solidFill>
                  </a:uFill>
                </a:defRPr>
              </a:lvl1pPr>
            </a:lstStyle>
            <a:p>
              <a:r>
                <a:rPr sz="1680" dirty="0">
                  <a:solidFill>
                    <a:schemeClr val="accent1"/>
                  </a:solidFill>
                  <a:latin typeface="BentonSans" panose="02000504020000020004" pitchFamily="2" charset="0"/>
                </a:rPr>
                <a:t>2D Position</a:t>
              </a:r>
            </a:p>
          </p:txBody>
        </p:sp>
      </p:grpSp>
      <p:grpSp>
        <p:nvGrpSpPr>
          <p:cNvPr id="13" name="Group 12"/>
          <p:cNvGrpSpPr/>
          <p:nvPr/>
        </p:nvGrpSpPr>
        <p:grpSpPr>
          <a:xfrm>
            <a:off x="1460350" y="2288795"/>
            <a:ext cx="6539657" cy="4714845"/>
            <a:chOff x="1460350" y="2288795"/>
            <a:chExt cx="6539657" cy="4714845"/>
          </a:xfrm>
        </p:grpSpPr>
        <p:grpSp>
          <p:nvGrpSpPr>
            <p:cNvPr id="8" name="Group 7"/>
            <p:cNvGrpSpPr/>
            <p:nvPr/>
          </p:nvGrpSpPr>
          <p:grpSpPr>
            <a:xfrm>
              <a:off x="1460350" y="4866071"/>
              <a:ext cx="1806151" cy="2137468"/>
              <a:chOff x="1460350" y="4866071"/>
              <a:chExt cx="1806151" cy="2137468"/>
            </a:xfrm>
          </p:grpSpPr>
          <p:grpSp>
            <p:nvGrpSpPr>
              <p:cNvPr id="185" name="Group 185"/>
              <p:cNvGrpSpPr/>
              <p:nvPr/>
            </p:nvGrpSpPr>
            <p:grpSpPr>
              <a:xfrm>
                <a:off x="1460350" y="5263607"/>
                <a:ext cx="1806151" cy="1739932"/>
                <a:chOff x="0" y="0"/>
                <a:chExt cx="3010251" cy="2899883"/>
              </a:xfrm>
            </p:grpSpPr>
            <p:sp>
              <p:nvSpPr>
                <p:cNvPr id="171" name="Shape 171"/>
                <p:cNvSpPr/>
                <p:nvPr/>
              </p:nvSpPr>
              <p:spPr>
                <a:xfrm flipH="1">
                  <a:off x="263031" y="175750"/>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72" name="Shape 172"/>
                <p:cNvSpPr/>
                <p:nvPr/>
              </p:nvSpPr>
              <p:spPr>
                <a:xfrm flipH="1">
                  <a:off x="263031" y="1113086"/>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73" name="Shape 173"/>
                <p:cNvSpPr/>
                <p:nvPr/>
              </p:nvSpPr>
              <p:spPr>
                <a:xfrm flipH="1">
                  <a:off x="263031" y="2050422"/>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74" name="Shape 174"/>
                <p:cNvSpPr/>
                <p:nvPr/>
              </p:nvSpPr>
              <p:spPr>
                <a:xfrm flipH="1">
                  <a:off x="1110577" y="175750"/>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75" name="Shape 175"/>
                <p:cNvSpPr/>
                <p:nvPr/>
              </p:nvSpPr>
              <p:spPr>
                <a:xfrm flipH="1">
                  <a:off x="1110577" y="1113086"/>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76" name="Shape 176"/>
                <p:cNvSpPr/>
                <p:nvPr/>
              </p:nvSpPr>
              <p:spPr>
                <a:xfrm flipH="1">
                  <a:off x="1110577" y="2050422"/>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77" name="Shape 177"/>
                <p:cNvSpPr/>
                <p:nvPr/>
              </p:nvSpPr>
              <p:spPr>
                <a:xfrm>
                  <a:off x="1928898" y="175750"/>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78" name="Shape 178"/>
                <p:cNvSpPr/>
                <p:nvPr/>
              </p:nvSpPr>
              <p:spPr>
                <a:xfrm>
                  <a:off x="1928898" y="2050422"/>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79" name="Shape 179"/>
                <p:cNvSpPr/>
                <p:nvPr/>
              </p:nvSpPr>
              <p:spPr>
                <a:xfrm>
                  <a:off x="2747217" y="175750"/>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80" name="Shape 180"/>
                <p:cNvSpPr/>
                <p:nvPr/>
              </p:nvSpPr>
              <p:spPr>
                <a:xfrm>
                  <a:off x="2747217" y="1113086"/>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81" name="Shape 181"/>
                <p:cNvSpPr/>
                <p:nvPr/>
              </p:nvSpPr>
              <p:spPr>
                <a:xfrm>
                  <a:off x="2747217" y="2050422"/>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82" name="Shape 182"/>
                <p:cNvSpPr/>
                <p:nvPr/>
              </p:nvSpPr>
              <p:spPr>
                <a:xfrm>
                  <a:off x="0" y="0"/>
                  <a:ext cx="3010252" cy="2899884"/>
                </a:xfrm>
                <a:prstGeom prst="rect">
                  <a:avLst/>
                </a:prstGeom>
                <a:noFill/>
                <a:ln w="3175" cap="flat">
                  <a:solidFill>
                    <a:srgbClr val="D6D6D6"/>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83" name="Shape 183"/>
                <p:cNvSpPr/>
                <p:nvPr/>
              </p:nvSpPr>
              <p:spPr>
                <a:xfrm>
                  <a:off x="1924580" y="1106829"/>
                  <a:ext cx="1" cy="686226"/>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184" name="Shape 184"/>
                <p:cNvSpPr/>
                <p:nvPr/>
              </p:nvSpPr>
              <p:spPr>
                <a:xfrm>
                  <a:off x="1687031" y="980081"/>
                  <a:ext cx="475099" cy="939722"/>
                </a:xfrm>
                <a:prstGeom prst="rect">
                  <a:avLst/>
                </a:prstGeom>
                <a:noFill/>
                <a:ln w="25400" cap="flat">
                  <a:solidFill>
                    <a:srgbClr val="000000"/>
                  </a:solidFill>
                  <a:prstDash val="solid"/>
                  <a:miter lim="400000"/>
                </a:ln>
                <a:effectLst/>
              </p:spPr>
              <p:txBody>
                <a:bodyPr wrap="square" lIns="24110" tIns="24110" rIns="24110" bIns="24110" numCol="1" anchor="ctr">
                  <a:noAutofit/>
                </a:bodyPr>
                <a:lstStyle/>
                <a:p>
                  <a:pPr>
                    <a:defRPr sz="2800"/>
                  </a:pPr>
                  <a:endParaRPr sz="1680">
                    <a:latin typeface="Century Gothic" panose="020B0502020202020204" pitchFamily="34" charset="0"/>
                  </a:endParaRPr>
                </a:p>
              </p:txBody>
            </p:sp>
          </p:grpSp>
          <p:sp>
            <p:nvSpPr>
              <p:cNvPr id="186" name="Shape 186"/>
              <p:cNvSpPr/>
              <p:nvPr/>
            </p:nvSpPr>
            <p:spPr>
              <a:xfrm>
                <a:off x="1469951" y="4866071"/>
                <a:ext cx="1488114" cy="30402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588" tIns="2588" rIns="2588" bIns="2588" numCol="1" anchor="t">
                <a:noAutofit/>
              </a:bodyPr>
              <a:lstStyle>
                <a:lvl1pPr marL="101600" marR="101600" algn="l" defTabSz="1828800">
                  <a:defRPr sz="2800">
                    <a:uFill>
                      <a:solidFill>
                        <a:srgbClr val="606060"/>
                      </a:solidFill>
                    </a:uFill>
                  </a:defRPr>
                </a:lvl1pPr>
              </a:lstStyle>
              <a:p>
                <a:r>
                  <a:rPr sz="1680">
                    <a:latin typeface="BentonSans" panose="02000504020000020004" pitchFamily="2" charset="0"/>
                  </a:rPr>
                  <a:t>Enclosure</a:t>
                </a:r>
              </a:p>
            </p:txBody>
          </p:sp>
        </p:grpSp>
        <p:grpSp>
          <p:nvGrpSpPr>
            <p:cNvPr id="9" name="Group 8"/>
            <p:cNvGrpSpPr/>
            <p:nvPr/>
          </p:nvGrpSpPr>
          <p:grpSpPr>
            <a:xfrm>
              <a:off x="3874647" y="4875156"/>
              <a:ext cx="1819904" cy="2128484"/>
              <a:chOff x="3874647" y="4875156"/>
              <a:chExt cx="1819904" cy="2128484"/>
            </a:xfrm>
          </p:grpSpPr>
          <p:sp>
            <p:nvSpPr>
              <p:cNvPr id="187" name="Shape 187"/>
              <p:cNvSpPr/>
              <p:nvPr/>
            </p:nvSpPr>
            <p:spPr>
              <a:xfrm>
                <a:off x="3874647" y="4875156"/>
                <a:ext cx="1472113" cy="28585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588" tIns="2588" rIns="2588" bIns="2588" numCol="1" anchor="t">
                <a:noAutofit/>
              </a:bodyPr>
              <a:lstStyle>
                <a:lvl1pPr marL="101600" marR="101600" algn="l" defTabSz="1828800">
                  <a:defRPr sz="2800">
                    <a:uFill>
                      <a:solidFill>
                        <a:srgbClr val="606060"/>
                      </a:solidFill>
                    </a:uFill>
                  </a:defRPr>
                </a:lvl1pPr>
              </a:lstStyle>
              <a:p>
                <a:r>
                  <a:rPr sz="1680" dirty="0">
                    <a:latin typeface="BentonSans" panose="02000504020000020004" pitchFamily="2" charset="0"/>
                  </a:rPr>
                  <a:t>Size</a:t>
                </a:r>
              </a:p>
            </p:txBody>
          </p:sp>
          <p:grpSp>
            <p:nvGrpSpPr>
              <p:cNvPr id="201" name="Group 201"/>
              <p:cNvGrpSpPr/>
              <p:nvPr/>
            </p:nvGrpSpPr>
            <p:grpSpPr>
              <a:xfrm>
                <a:off x="3884908" y="5263506"/>
                <a:ext cx="1809643" cy="1740134"/>
                <a:chOff x="0" y="0"/>
                <a:chExt cx="3016069" cy="2900221"/>
              </a:xfrm>
            </p:grpSpPr>
            <p:sp>
              <p:nvSpPr>
                <p:cNvPr id="188" name="Shape 188"/>
                <p:cNvSpPr/>
                <p:nvPr/>
              </p:nvSpPr>
              <p:spPr>
                <a:xfrm>
                  <a:off x="292822" y="439427"/>
                  <a:ext cx="333359"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89" name="Shape 189"/>
                <p:cNvSpPr/>
                <p:nvPr/>
              </p:nvSpPr>
              <p:spPr>
                <a:xfrm>
                  <a:off x="292822" y="1376873"/>
                  <a:ext cx="333359"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90" name="Shape 190"/>
                <p:cNvSpPr/>
                <p:nvPr/>
              </p:nvSpPr>
              <p:spPr>
                <a:xfrm>
                  <a:off x="292822" y="2314318"/>
                  <a:ext cx="333359"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91" name="Shape 191"/>
                <p:cNvSpPr/>
                <p:nvPr/>
              </p:nvSpPr>
              <p:spPr>
                <a:xfrm>
                  <a:off x="1024878" y="439427"/>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92" name="Shape 192"/>
                <p:cNvSpPr/>
                <p:nvPr/>
              </p:nvSpPr>
              <p:spPr>
                <a:xfrm>
                  <a:off x="1024878" y="1376873"/>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93" name="Shape 193"/>
                <p:cNvSpPr/>
                <p:nvPr/>
              </p:nvSpPr>
              <p:spPr>
                <a:xfrm>
                  <a:off x="1727650" y="439427"/>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94" name="Shape 194"/>
                <p:cNvSpPr/>
                <p:nvPr/>
              </p:nvSpPr>
              <p:spPr>
                <a:xfrm>
                  <a:off x="1727650" y="2314318"/>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95" name="Shape 195"/>
                <p:cNvSpPr/>
                <p:nvPr/>
              </p:nvSpPr>
              <p:spPr>
                <a:xfrm>
                  <a:off x="2430422" y="439427"/>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96" name="Shape 196"/>
                <p:cNvSpPr/>
                <p:nvPr/>
              </p:nvSpPr>
              <p:spPr>
                <a:xfrm>
                  <a:off x="2430422" y="1376873"/>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97" name="Shape 197"/>
                <p:cNvSpPr/>
                <p:nvPr/>
              </p:nvSpPr>
              <p:spPr>
                <a:xfrm>
                  <a:off x="2430422" y="2314318"/>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98" name="Shape 198"/>
                <p:cNvSpPr/>
                <p:nvPr/>
              </p:nvSpPr>
              <p:spPr>
                <a:xfrm>
                  <a:off x="1575008" y="1215309"/>
                  <a:ext cx="648819" cy="656487"/>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199" name="Shape 199"/>
                <p:cNvSpPr/>
                <p:nvPr/>
              </p:nvSpPr>
              <p:spPr>
                <a:xfrm>
                  <a:off x="0" y="0"/>
                  <a:ext cx="3016070" cy="2900222"/>
                </a:xfrm>
                <a:prstGeom prst="rect">
                  <a:avLst/>
                </a:prstGeom>
                <a:noFill/>
                <a:ln w="3175" cap="flat">
                  <a:solidFill>
                    <a:srgbClr val="D6D6D6"/>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200" name="Shape 200"/>
                <p:cNvSpPr/>
                <p:nvPr/>
              </p:nvSpPr>
              <p:spPr>
                <a:xfrm>
                  <a:off x="1023370" y="2314318"/>
                  <a:ext cx="333360" cy="333360"/>
                </a:xfrm>
                <a:prstGeom prst="ellipse">
                  <a:avLst/>
                </a:prstGeom>
                <a:solidFill>
                  <a:srgbClr val="000000"/>
                </a:solidFill>
                <a:ln w="3175" cap="flat">
                  <a:solidFill>
                    <a:srgbClr val="000000"/>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grpSp>
        </p:grpSp>
        <p:grpSp>
          <p:nvGrpSpPr>
            <p:cNvPr id="3" name="Group 2"/>
            <p:cNvGrpSpPr/>
            <p:nvPr/>
          </p:nvGrpSpPr>
          <p:grpSpPr>
            <a:xfrm>
              <a:off x="1461116" y="2288795"/>
              <a:ext cx="1816149" cy="2082402"/>
              <a:chOff x="1461116" y="2288795"/>
              <a:chExt cx="1816149" cy="2082402"/>
            </a:xfrm>
          </p:grpSpPr>
          <p:grpSp>
            <p:nvGrpSpPr>
              <p:cNvPr id="216" name="Group 216"/>
              <p:cNvGrpSpPr/>
              <p:nvPr/>
            </p:nvGrpSpPr>
            <p:grpSpPr>
              <a:xfrm>
                <a:off x="1518817" y="2677220"/>
                <a:ext cx="1758448" cy="1693977"/>
                <a:chOff x="0" y="0"/>
                <a:chExt cx="2930746" cy="2823293"/>
              </a:xfrm>
            </p:grpSpPr>
            <p:sp>
              <p:nvSpPr>
                <p:cNvPr id="203" name="Shape 203"/>
                <p:cNvSpPr/>
                <p:nvPr/>
              </p:nvSpPr>
              <p:spPr>
                <a:xfrm flipH="1">
                  <a:off x="256084" y="17110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04" name="Shape 204"/>
                <p:cNvSpPr/>
                <p:nvPr/>
              </p:nvSpPr>
              <p:spPr>
                <a:xfrm flipH="1">
                  <a:off x="256084" y="108368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05" name="Shape 205"/>
                <p:cNvSpPr/>
                <p:nvPr/>
              </p:nvSpPr>
              <p:spPr>
                <a:xfrm flipH="1">
                  <a:off x="256084" y="199626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06" name="Shape 206"/>
                <p:cNvSpPr/>
                <p:nvPr/>
              </p:nvSpPr>
              <p:spPr>
                <a:xfrm flipH="1">
                  <a:off x="1081245" y="17110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07" name="Shape 207"/>
                <p:cNvSpPr/>
                <p:nvPr/>
              </p:nvSpPr>
              <p:spPr>
                <a:xfrm flipH="1">
                  <a:off x="1081245" y="108368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08" name="Shape 208"/>
                <p:cNvSpPr/>
                <p:nvPr/>
              </p:nvSpPr>
              <p:spPr>
                <a:xfrm flipH="1">
                  <a:off x="1081245" y="199626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09" name="Shape 209"/>
                <p:cNvSpPr/>
                <p:nvPr/>
              </p:nvSpPr>
              <p:spPr>
                <a:xfrm>
                  <a:off x="1877953" y="17110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10" name="Shape 210"/>
                <p:cNvSpPr/>
                <p:nvPr/>
              </p:nvSpPr>
              <p:spPr>
                <a:xfrm flipH="1">
                  <a:off x="1727091" y="1118632"/>
                  <a:ext cx="335925" cy="582819"/>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11" name="Shape 211"/>
                <p:cNvSpPr/>
                <p:nvPr/>
              </p:nvSpPr>
              <p:spPr>
                <a:xfrm>
                  <a:off x="1877953" y="199626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12" name="Shape 212"/>
                <p:cNvSpPr/>
                <p:nvPr/>
              </p:nvSpPr>
              <p:spPr>
                <a:xfrm>
                  <a:off x="2674659" y="17110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13" name="Shape 213"/>
                <p:cNvSpPr/>
                <p:nvPr/>
              </p:nvSpPr>
              <p:spPr>
                <a:xfrm>
                  <a:off x="2674659" y="108368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14" name="Shape 214"/>
                <p:cNvSpPr/>
                <p:nvPr/>
              </p:nvSpPr>
              <p:spPr>
                <a:xfrm>
                  <a:off x="2674659" y="199626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15" name="Shape 215"/>
                <p:cNvSpPr/>
                <p:nvPr/>
              </p:nvSpPr>
              <p:spPr>
                <a:xfrm>
                  <a:off x="0" y="0"/>
                  <a:ext cx="2930747" cy="2823294"/>
                </a:xfrm>
                <a:prstGeom prst="rect">
                  <a:avLst/>
                </a:prstGeom>
                <a:noFill/>
                <a:ln w="3175" cap="flat">
                  <a:solidFill>
                    <a:srgbClr val="D6D6D6"/>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grpSp>
          <p:sp>
            <p:nvSpPr>
              <p:cNvPr id="243" name="Shape 243"/>
              <p:cNvSpPr/>
              <p:nvPr/>
            </p:nvSpPr>
            <p:spPr>
              <a:xfrm>
                <a:off x="1461116" y="2288795"/>
                <a:ext cx="1433905" cy="28678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588" tIns="2588" rIns="2588" bIns="2588" numCol="1" anchor="t">
                <a:noAutofit/>
              </a:bodyPr>
              <a:lstStyle>
                <a:lvl1pPr marL="101600" marR="101600" algn="l" defTabSz="1828800">
                  <a:defRPr sz="2800">
                    <a:uFill>
                      <a:solidFill>
                        <a:srgbClr val="7A7A7A"/>
                      </a:solidFill>
                    </a:uFill>
                  </a:defRPr>
                </a:lvl1pPr>
              </a:lstStyle>
              <a:p>
                <a:r>
                  <a:rPr sz="1680" dirty="0">
                    <a:latin typeface="BentonSans" panose="02000504020000020004" pitchFamily="2" charset="0"/>
                  </a:rPr>
                  <a:t>Orientation</a:t>
                </a:r>
              </a:p>
            </p:txBody>
          </p:sp>
        </p:grpSp>
        <p:grpSp>
          <p:nvGrpSpPr>
            <p:cNvPr id="4" name="Group 3"/>
            <p:cNvGrpSpPr/>
            <p:nvPr/>
          </p:nvGrpSpPr>
          <p:grpSpPr>
            <a:xfrm>
              <a:off x="3812826" y="2288795"/>
              <a:ext cx="1820417" cy="2082402"/>
              <a:chOff x="3812826" y="2288795"/>
              <a:chExt cx="1820417" cy="2082402"/>
            </a:xfrm>
          </p:grpSpPr>
          <p:grpSp>
            <p:nvGrpSpPr>
              <p:cNvPr id="222" name="Group 222"/>
              <p:cNvGrpSpPr/>
              <p:nvPr/>
            </p:nvGrpSpPr>
            <p:grpSpPr>
              <a:xfrm>
                <a:off x="3874795" y="2677220"/>
                <a:ext cx="1758448" cy="1693977"/>
                <a:chOff x="0" y="0"/>
                <a:chExt cx="2930746" cy="2823293"/>
              </a:xfrm>
            </p:grpSpPr>
            <p:sp>
              <p:nvSpPr>
                <p:cNvPr id="217" name="Shape 217"/>
                <p:cNvSpPr/>
                <p:nvPr/>
              </p:nvSpPr>
              <p:spPr>
                <a:xfrm flipH="1">
                  <a:off x="217509" y="171108"/>
                  <a:ext cx="6566" cy="2513557"/>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18" name="Shape 218"/>
                <p:cNvSpPr/>
                <p:nvPr/>
              </p:nvSpPr>
              <p:spPr>
                <a:xfrm flipH="1">
                  <a:off x="1052791" y="171108"/>
                  <a:ext cx="6566" cy="2513557"/>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19" name="Shape 219"/>
                <p:cNvSpPr/>
                <p:nvPr/>
              </p:nvSpPr>
              <p:spPr>
                <a:xfrm flipH="1">
                  <a:off x="1877953" y="171108"/>
                  <a:ext cx="6566" cy="2513557"/>
                </a:xfrm>
                <a:prstGeom prst="line">
                  <a:avLst/>
                </a:prstGeom>
                <a:noFill/>
                <a:ln w="889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20" name="Shape 220"/>
                <p:cNvSpPr/>
                <p:nvPr/>
              </p:nvSpPr>
              <p:spPr>
                <a:xfrm flipH="1">
                  <a:off x="2674659" y="171108"/>
                  <a:ext cx="6566" cy="2513557"/>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21" name="Shape 221"/>
                <p:cNvSpPr/>
                <p:nvPr/>
              </p:nvSpPr>
              <p:spPr>
                <a:xfrm>
                  <a:off x="0" y="0"/>
                  <a:ext cx="2930747" cy="2823294"/>
                </a:xfrm>
                <a:prstGeom prst="rect">
                  <a:avLst/>
                </a:prstGeom>
                <a:noFill/>
                <a:ln w="3175" cap="flat">
                  <a:solidFill>
                    <a:srgbClr val="D6D6D6"/>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grpSp>
          <p:sp>
            <p:nvSpPr>
              <p:cNvPr id="244" name="Shape 244"/>
              <p:cNvSpPr/>
              <p:nvPr/>
            </p:nvSpPr>
            <p:spPr>
              <a:xfrm>
                <a:off x="3812826" y="2288795"/>
                <a:ext cx="1433906" cy="28678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588" tIns="2588" rIns="2588" bIns="2588" numCol="1" anchor="t">
                <a:noAutofit/>
              </a:bodyPr>
              <a:lstStyle>
                <a:lvl1pPr marL="101600" marR="101600" algn="l" defTabSz="1828800">
                  <a:defRPr sz="2800">
                    <a:uFill>
                      <a:solidFill>
                        <a:srgbClr val="7A7A7A"/>
                      </a:solidFill>
                    </a:uFill>
                  </a:defRPr>
                </a:lvl1pPr>
              </a:lstStyle>
              <a:p>
                <a:r>
                  <a:rPr sz="1680">
                    <a:latin typeface="BentonSans" panose="02000504020000020004" pitchFamily="2" charset="0"/>
                  </a:rPr>
                  <a:t>Line Width</a:t>
                </a:r>
              </a:p>
            </p:txBody>
          </p:sp>
        </p:grpSp>
        <p:grpSp>
          <p:nvGrpSpPr>
            <p:cNvPr id="5" name="Group 4"/>
            <p:cNvGrpSpPr/>
            <p:nvPr/>
          </p:nvGrpSpPr>
          <p:grpSpPr>
            <a:xfrm>
              <a:off x="6164536" y="2288795"/>
              <a:ext cx="1824684" cy="2082402"/>
              <a:chOff x="6164536" y="2288795"/>
              <a:chExt cx="1824684" cy="2082402"/>
            </a:xfrm>
          </p:grpSpPr>
          <p:grpSp>
            <p:nvGrpSpPr>
              <p:cNvPr id="228" name="Group 228"/>
              <p:cNvGrpSpPr/>
              <p:nvPr/>
            </p:nvGrpSpPr>
            <p:grpSpPr>
              <a:xfrm>
                <a:off x="6230772" y="2677220"/>
                <a:ext cx="1758448" cy="1693977"/>
                <a:chOff x="0" y="0"/>
                <a:chExt cx="2930746" cy="2823293"/>
              </a:xfrm>
            </p:grpSpPr>
            <p:sp>
              <p:nvSpPr>
                <p:cNvPr id="223" name="Shape 223"/>
                <p:cNvSpPr/>
                <p:nvPr/>
              </p:nvSpPr>
              <p:spPr>
                <a:xfrm flipH="1">
                  <a:off x="284538" y="171108"/>
                  <a:ext cx="6566" cy="2513557"/>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24" name="Shape 224"/>
                <p:cNvSpPr/>
                <p:nvPr/>
              </p:nvSpPr>
              <p:spPr>
                <a:xfrm flipH="1">
                  <a:off x="1081245" y="171108"/>
                  <a:ext cx="6566" cy="2513557"/>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25" name="Shape 225"/>
                <p:cNvSpPr/>
                <p:nvPr/>
              </p:nvSpPr>
              <p:spPr>
                <a:xfrm>
                  <a:off x="1892729" y="1422542"/>
                  <a:ext cx="2627" cy="1279494"/>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26" name="Shape 226"/>
                <p:cNvSpPr/>
                <p:nvPr/>
              </p:nvSpPr>
              <p:spPr>
                <a:xfrm flipH="1">
                  <a:off x="2703115" y="171108"/>
                  <a:ext cx="6565" cy="2513557"/>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27" name="Shape 227"/>
                <p:cNvSpPr/>
                <p:nvPr/>
              </p:nvSpPr>
              <p:spPr>
                <a:xfrm>
                  <a:off x="0" y="0"/>
                  <a:ext cx="2930747" cy="2823294"/>
                </a:xfrm>
                <a:prstGeom prst="rect">
                  <a:avLst/>
                </a:prstGeom>
                <a:noFill/>
                <a:ln w="3175" cap="flat">
                  <a:solidFill>
                    <a:srgbClr val="D6D6D6"/>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grpSp>
          <p:sp>
            <p:nvSpPr>
              <p:cNvPr id="245" name="Shape 245"/>
              <p:cNvSpPr/>
              <p:nvPr/>
            </p:nvSpPr>
            <p:spPr>
              <a:xfrm>
                <a:off x="6164536" y="2288795"/>
                <a:ext cx="1770700" cy="40948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588" tIns="2588" rIns="2588" bIns="2588" numCol="1" anchor="t">
                <a:noAutofit/>
              </a:bodyPr>
              <a:lstStyle>
                <a:lvl1pPr marL="101600" marR="101600" algn="l" defTabSz="1828800">
                  <a:defRPr sz="2800">
                    <a:uFill>
                      <a:solidFill>
                        <a:srgbClr val="7A7A7A"/>
                      </a:solidFill>
                    </a:uFill>
                  </a:defRPr>
                </a:lvl1pPr>
              </a:lstStyle>
              <a:p>
                <a:r>
                  <a:rPr sz="1680" dirty="0">
                    <a:latin typeface="BentonSans" panose="02000504020000020004" pitchFamily="2" charset="0"/>
                  </a:rPr>
                  <a:t>Line Length</a:t>
                </a:r>
              </a:p>
            </p:txBody>
          </p:sp>
        </p:grpSp>
        <p:grpSp>
          <p:nvGrpSpPr>
            <p:cNvPr id="6" name="Group 5"/>
            <p:cNvGrpSpPr/>
            <p:nvPr/>
          </p:nvGrpSpPr>
          <p:grpSpPr>
            <a:xfrm>
              <a:off x="6188130" y="4921138"/>
              <a:ext cx="1811877" cy="2082402"/>
              <a:chOff x="8516247" y="2288795"/>
              <a:chExt cx="1811877" cy="2082402"/>
            </a:xfrm>
          </p:grpSpPr>
          <p:grpSp>
            <p:nvGrpSpPr>
              <p:cNvPr id="242" name="Group 242"/>
              <p:cNvGrpSpPr/>
              <p:nvPr/>
            </p:nvGrpSpPr>
            <p:grpSpPr>
              <a:xfrm>
                <a:off x="8569676" y="2677220"/>
                <a:ext cx="1758448" cy="1693977"/>
                <a:chOff x="0" y="0"/>
                <a:chExt cx="2930746" cy="2823293"/>
              </a:xfrm>
            </p:grpSpPr>
            <p:sp>
              <p:nvSpPr>
                <p:cNvPr id="229" name="Shape 229"/>
                <p:cNvSpPr/>
                <p:nvPr/>
              </p:nvSpPr>
              <p:spPr>
                <a:xfrm flipH="1">
                  <a:off x="312991" y="142590"/>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30" name="Shape 230"/>
                <p:cNvSpPr/>
                <p:nvPr/>
              </p:nvSpPr>
              <p:spPr>
                <a:xfrm flipH="1">
                  <a:off x="312991" y="108368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31" name="Shape 231"/>
                <p:cNvSpPr/>
                <p:nvPr/>
              </p:nvSpPr>
              <p:spPr>
                <a:xfrm flipH="1">
                  <a:off x="312991" y="1967749"/>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32" name="Shape 232"/>
                <p:cNvSpPr/>
                <p:nvPr/>
              </p:nvSpPr>
              <p:spPr>
                <a:xfrm flipH="1">
                  <a:off x="1138154" y="142590"/>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33" name="Shape 233"/>
                <p:cNvSpPr/>
                <p:nvPr/>
              </p:nvSpPr>
              <p:spPr>
                <a:xfrm flipH="1">
                  <a:off x="1138154" y="108368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34" name="Shape 234"/>
                <p:cNvSpPr/>
                <p:nvPr/>
              </p:nvSpPr>
              <p:spPr>
                <a:xfrm flipH="1">
                  <a:off x="1138154" y="1967749"/>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35" name="Shape 235"/>
                <p:cNvSpPr/>
                <p:nvPr/>
              </p:nvSpPr>
              <p:spPr>
                <a:xfrm>
                  <a:off x="1906407" y="142590"/>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36" name="Shape 236"/>
                <p:cNvSpPr/>
                <p:nvPr/>
              </p:nvSpPr>
              <p:spPr>
                <a:xfrm>
                  <a:off x="1906407" y="1967749"/>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37" name="Shape 237"/>
                <p:cNvSpPr/>
                <p:nvPr/>
              </p:nvSpPr>
              <p:spPr>
                <a:xfrm>
                  <a:off x="2731568" y="142590"/>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38" name="Shape 238"/>
                <p:cNvSpPr/>
                <p:nvPr/>
              </p:nvSpPr>
              <p:spPr>
                <a:xfrm>
                  <a:off x="2731568" y="108368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39" name="Shape 239"/>
                <p:cNvSpPr/>
                <p:nvPr/>
              </p:nvSpPr>
              <p:spPr>
                <a:xfrm>
                  <a:off x="2760020" y="1967749"/>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40" name="Shape 240"/>
                <p:cNvSpPr/>
                <p:nvPr/>
              </p:nvSpPr>
              <p:spPr>
                <a:xfrm>
                  <a:off x="1728535" y="1190805"/>
                  <a:ext cx="385459" cy="385459"/>
                </a:xfrm>
                <a:prstGeom prst="rect">
                  <a:avLst/>
                </a:prstGeom>
                <a:solidFill>
                  <a:srgbClr val="232323"/>
                </a:solidFill>
                <a:ln w="3175" cap="flat">
                  <a:solidFill>
                    <a:srgbClr val="000000"/>
                  </a:solidFill>
                  <a:prstDash val="solid"/>
                  <a:round/>
                </a:ln>
                <a:effectLst/>
              </p:spPr>
              <p:txBody>
                <a:bodyPr wrap="square" lIns="2588" tIns="2588" rIns="2588" bIns="2588" numCol="1" anchor="ctr">
                  <a:noAutofit/>
                </a:bodyPr>
                <a:lstStyle/>
                <a:p>
                  <a:pPr marL="60960" marR="60960" defTabSz="1097280">
                    <a:defRPr>
                      <a:solidFill>
                        <a:srgbClr val="606060"/>
                      </a:solidFill>
                      <a:uFill>
                        <a:solidFill>
                          <a:srgbClr val="606060"/>
                        </a:solidFill>
                      </a:uFill>
                      <a:latin typeface="Arial"/>
                      <a:ea typeface="Arial"/>
                      <a:cs typeface="Arial"/>
                      <a:sym typeface="Arial"/>
                    </a:defRPr>
                  </a:pPr>
                  <a:endParaRPr sz="1560">
                    <a:latin typeface="Century Gothic" panose="020B0502020202020204" pitchFamily="34" charset="0"/>
                  </a:endParaRPr>
                </a:p>
              </p:txBody>
            </p:sp>
            <p:sp>
              <p:nvSpPr>
                <p:cNvPr id="241" name="Shape 241"/>
                <p:cNvSpPr/>
                <p:nvPr/>
              </p:nvSpPr>
              <p:spPr>
                <a:xfrm>
                  <a:off x="0" y="0"/>
                  <a:ext cx="2930747" cy="2823294"/>
                </a:xfrm>
                <a:prstGeom prst="rect">
                  <a:avLst/>
                </a:prstGeom>
                <a:noFill/>
                <a:ln w="3175" cap="flat">
                  <a:solidFill>
                    <a:srgbClr val="D6D6D6"/>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grpSp>
          <p:sp>
            <p:nvSpPr>
              <p:cNvPr id="246" name="Shape 246"/>
              <p:cNvSpPr/>
              <p:nvPr/>
            </p:nvSpPr>
            <p:spPr>
              <a:xfrm>
                <a:off x="8516247" y="2288795"/>
                <a:ext cx="1433906" cy="28678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588" tIns="2588" rIns="2588" bIns="2588" numCol="1" anchor="t">
                <a:noAutofit/>
              </a:bodyPr>
              <a:lstStyle>
                <a:lvl1pPr marL="101600" marR="101600" algn="l" defTabSz="1828800">
                  <a:defRPr sz="2800">
                    <a:uFill>
                      <a:solidFill>
                        <a:srgbClr val="7A7A7A"/>
                      </a:solidFill>
                    </a:uFill>
                  </a:defRPr>
                </a:lvl1pPr>
              </a:lstStyle>
              <a:p>
                <a:r>
                  <a:rPr sz="1680">
                    <a:latin typeface="BentonSans" panose="02000504020000020004" pitchFamily="2" charset="0"/>
                  </a:rPr>
                  <a:t>Shape</a:t>
                </a:r>
              </a:p>
            </p:txBody>
          </p:sp>
        </p:grpSp>
      </p:grpSp>
      <p:grpSp>
        <p:nvGrpSpPr>
          <p:cNvPr id="7" name="Group 6"/>
          <p:cNvGrpSpPr/>
          <p:nvPr/>
        </p:nvGrpSpPr>
        <p:grpSpPr>
          <a:xfrm>
            <a:off x="8472172" y="2288795"/>
            <a:ext cx="2113068" cy="2082402"/>
            <a:chOff x="10867957" y="2288795"/>
            <a:chExt cx="2113068" cy="2082402"/>
          </a:xfrm>
        </p:grpSpPr>
        <p:sp>
          <p:nvSpPr>
            <p:cNvPr id="247" name="Shape 247"/>
            <p:cNvSpPr/>
            <p:nvPr/>
          </p:nvSpPr>
          <p:spPr>
            <a:xfrm>
              <a:off x="10867957" y="2288795"/>
              <a:ext cx="2113068" cy="40948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588" tIns="2588" rIns="2588" bIns="2588" numCol="1" anchor="t">
              <a:noAutofit/>
            </a:bodyPr>
            <a:lstStyle>
              <a:lvl1pPr marL="101600" marR="101600" algn="l" defTabSz="1828800">
                <a:defRPr sz="2800">
                  <a:uFill>
                    <a:solidFill>
                      <a:srgbClr val="7A7A7A"/>
                    </a:solidFill>
                  </a:uFill>
                </a:defRPr>
              </a:lvl1pPr>
            </a:lstStyle>
            <a:p>
              <a:r>
                <a:rPr sz="1680" dirty="0">
                  <a:latin typeface="BentonSans" panose="02000504020000020004" pitchFamily="2" charset="0"/>
                </a:rPr>
                <a:t>Curved/Straight</a:t>
              </a:r>
            </a:p>
          </p:txBody>
        </p:sp>
        <p:grpSp>
          <p:nvGrpSpPr>
            <p:cNvPr id="261" name="Group 261"/>
            <p:cNvGrpSpPr/>
            <p:nvPr/>
          </p:nvGrpSpPr>
          <p:grpSpPr>
            <a:xfrm>
              <a:off x="10908582" y="2677220"/>
              <a:ext cx="1758448" cy="1693977"/>
              <a:chOff x="0" y="0"/>
              <a:chExt cx="2930746" cy="2823293"/>
            </a:xfrm>
          </p:grpSpPr>
          <p:sp>
            <p:nvSpPr>
              <p:cNvPr id="248" name="Shape 248"/>
              <p:cNvSpPr/>
              <p:nvPr/>
            </p:nvSpPr>
            <p:spPr>
              <a:xfrm flipH="1">
                <a:off x="1175778" y="1083688"/>
                <a:ext cx="1" cy="668102"/>
              </a:xfrm>
              <a:prstGeom prst="line">
                <a:avLst/>
              </a:prstGeom>
              <a:noFill/>
              <a:ln w="12700" cap="flat">
                <a:solidFill>
                  <a:srgbClr val="000000"/>
                </a:solidFill>
                <a:prstDash val="solid"/>
                <a:round/>
              </a:ln>
              <a:effectLst/>
            </p:spPr>
            <p:txBody>
              <a:bodyPr wrap="square" lIns="0" tIns="0" rIns="0" bIns="0" numCol="1" anchor="t">
                <a:noAutofit/>
              </a:bodyPr>
              <a:lstStyle/>
              <a:p>
                <a:pPr defTabSz="385762">
                  <a:defRPr sz="1200">
                    <a:latin typeface="Helvetica"/>
                    <a:ea typeface="Helvetica"/>
                    <a:cs typeface="Helvetica"/>
                    <a:sym typeface="Helvetica"/>
                  </a:defRPr>
                </a:pPr>
                <a:endParaRPr sz="720">
                  <a:latin typeface="Century Gothic" panose="020B0502020202020204" pitchFamily="34" charset="0"/>
                </a:endParaRPr>
              </a:p>
            </p:txBody>
          </p:sp>
          <p:sp>
            <p:nvSpPr>
              <p:cNvPr id="249" name="Shape 249"/>
              <p:cNvSpPr/>
              <p:nvPr/>
            </p:nvSpPr>
            <p:spPr>
              <a:xfrm>
                <a:off x="0" y="0"/>
                <a:ext cx="2930747" cy="2823294"/>
              </a:xfrm>
              <a:prstGeom prst="rect">
                <a:avLst/>
              </a:prstGeom>
              <a:noFill/>
              <a:ln w="3175" cap="flat">
                <a:solidFill>
                  <a:srgbClr val="D6D6D6"/>
                </a:solidFill>
                <a:prstDash val="solid"/>
                <a:round/>
              </a:ln>
              <a:effectLst/>
            </p:spPr>
            <p:txBody>
              <a:bodyPr wrap="square" lIns="2588" tIns="2588" rIns="2588" bIns="2588" numCol="1" anchor="ctr">
                <a:noAutofit/>
              </a:bodyPr>
              <a:lstStyle/>
              <a:p>
                <a:pPr marL="60960" marR="60960" defTabSz="1371600">
                  <a:defRPr sz="6400">
                    <a:uFill>
                      <a:solidFill>
                        <a:srgbClr val="000000"/>
                      </a:solidFill>
                    </a:uFill>
                    <a:latin typeface="Arial"/>
                    <a:ea typeface="Arial"/>
                    <a:cs typeface="Arial"/>
                    <a:sym typeface="Arial"/>
                  </a:defRPr>
                </a:pPr>
                <a:endParaRPr sz="3840">
                  <a:latin typeface="Century Gothic" panose="020B0502020202020204" pitchFamily="34" charset="0"/>
                </a:endParaRPr>
              </a:p>
            </p:txBody>
          </p:sp>
          <p:sp>
            <p:nvSpPr>
              <p:cNvPr id="264" name="Shape 264"/>
              <p:cNvSpPr/>
              <p:nvPr/>
            </p:nvSpPr>
            <p:spPr>
              <a:xfrm>
                <a:off x="316886" y="307749"/>
                <a:ext cx="261518" cy="601517"/>
              </a:xfrm>
              <a:custGeom>
                <a:avLst/>
                <a:gdLst/>
                <a:ahLst/>
                <a:cxnLst>
                  <a:cxn ang="0">
                    <a:pos x="wd2" y="hd2"/>
                  </a:cxn>
                  <a:cxn ang="5400000">
                    <a:pos x="wd2" y="hd2"/>
                  </a:cxn>
                  <a:cxn ang="10800000">
                    <a:pos x="wd2" y="hd2"/>
                  </a:cxn>
                  <a:cxn ang="16200000">
                    <a:pos x="wd2" y="hd2"/>
                  </a:cxn>
                </a:cxnLst>
                <a:rect l="0" t="0" r="r" b="b"/>
                <a:pathLst>
                  <a:path w="16207" h="21600" extrusionOk="0">
                    <a:moveTo>
                      <a:pt x="14914" y="21600"/>
                    </a:moveTo>
                    <a:cubicBezTo>
                      <a:pt x="-5393" y="14381"/>
                      <a:pt x="-4962" y="7181"/>
                      <a:pt x="16207" y="0"/>
                    </a:cubicBezTo>
                  </a:path>
                </a:pathLst>
              </a:custGeom>
              <a:noFill/>
              <a:ln w="12700" cap="flat">
                <a:solidFill>
                  <a:srgbClr val="000000"/>
                </a:solidFill>
                <a:prstDash val="solid"/>
                <a:miter lim="400000"/>
              </a:ln>
              <a:effectLst/>
            </p:spPr>
            <p:txBody>
              <a:bodyPr/>
              <a:lstStyle/>
              <a:p>
                <a:endParaRPr sz="1560">
                  <a:latin typeface="Century Gothic" panose="020B0502020202020204" pitchFamily="34" charset="0"/>
                </a:endParaRPr>
              </a:p>
            </p:txBody>
          </p:sp>
          <p:sp>
            <p:nvSpPr>
              <p:cNvPr id="265" name="Shape 265"/>
              <p:cNvSpPr/>
              <p:nvPr/>
            </p:nvSpPr>
            <p:spPr>
              <a:xfrm>
                <a:off x="303709" y="1110944"/>
                <a:ext cx="261519" cy="601518"/>
              </a:xfrm>
              <a:custGeom>
                <a:avLst/>
                <a:gdLst/>
                <a:ahLst/>
                <a:cxnLst>
                  <a:cxn ang="0">
                    <a:pos x="wd2" y="hd2"/>
                  </a:cxn>
                  <a:cxn ang="5400000">
                    <a:pos x="wd2" y="hd2"/>
                  </a:cxn>
                  <a:cxn ang="10800000">
                    <a:pos x="wd2" y="hd2"/>
                  </a:cxn>
                  <a:cxn ang="16200000">
                    <a:pos x="wd2" y="hd2"/>
                  </a:cxn>
                </a:cxnLst>
                <a:rect l="0" t="0" r="r" b="b"/>
                <a:pathLst>
                  <a:path w="16207" h="21600" extrusionOk="0">
                    <a:moveTo>
                      <a:pt x="14914" y="21600"/>
                    </a:moveTo>
                    <a:cubicBezTo>
                      <a:pt x="-5393" y="14381"/>
                      <a:pt x="-4962" y="7181"/>
                      <a:pt x="16207" y="0"/>
                    </a:cubicBezTo>
                  </a:path>
                </a:pathLst>
              </a:custGeom>
              <a:noFill/>
              <a:ln w="12700" cap="flat">
                <a:solidFill>
                  <a:srgbClr val="000000"/>
                </a:solidFill>
                <a:prstDash val="solid"/>
                <a:miter lim="400000"/>
              </a:ln>
              <a:effectLst/>
            </p:spPr>
            <p:txBody>
              <a:bodyPr/>
              <a:lstStyle/>
              <a:p>
                <a:endParaRPr sz="1560">
                  <a:latin typeface="Century Gothic" panose="020B0502020202020204" pitchFamily="34" charset="0"/>
                </a:endParaRPr>
              </a:p>
            </p:txBody>
          </p:sp>
          <p:sp>
            <p:nvSpPr>
              <p:cNvPr id="266" name="Shape 266"/>
              <p:cNvSpPr/>
              <p:nvPr/>
            </p:nvSpPr>
            <p:spPr>
              <a:xfrm>
                <a:off x="303709" y="1914140"/>
                <a:ext cx="261519" cy="601517"/>
              </a:xfrm>
              <a:custGeom>
                <a:avLst/>
                <a:gdLst/>
                <a:ahLst/>
                <a:cxnLst>
                  <a:cxn ang="0">
                    <a:pos x="wd2" y="hd2"/>
                  </a:cxn>
                  <a:cxn ang="5400000">
                    <a:pos x="wd2" y="hd2"/>
                  </a:cxn>
                  <a:cxn ang="10800000">
                    <a:pos x="wd2" y="hd2"/>
                  </a:cxn>
                  <a:cxn ang="16200000">
                    <a:pos x="wd2" y="hd2"/>
                  </a:cxn>
                </a:cxnLst>
                <a:rect l="0" t="0" r="r" b="b"/>
                <a:pathLst>
                  <a:path w="16207" h="21600" extrusionOk="0">
                    <a:moveTo>
                      <a:pt x="14914" y="21600"/>
                    </a:moveTo>
                    <a:cubicBezTo>
                      <a:pt x="-5393" y="14381"/>
                      <a:pt x="-4962" y="7181"/>
                      <a:pt x="16207" y="0"/>
                    </a:cubicBezTo>
                  </a:path>
                </a:pathLst>
              </a:custGeom>
              <a:noFill/>
              <a:ln w="12700" cap="flat">
                <a:solidFill>
                  <a:srgbClr val="000000"/>
                </a:solidFill>
                <a:prstDash val="solid"/>
                <a:miter lim="400000"/>
              </a:ln>
              <a:effectLst/>
            </p:spPr>
            <p:txBody>
              <a:bodyPr/>
              <a:lstStyle/>
              <a:p>
                <a:endParaRPr sz="1560">
                  <a:latin typeface="Century Gothic" panose="020B0502020202020204" pitchFamily="34" charset="0"/>
                </a:endParaRPr>
              </a:p>
            </p:txBody>
          </p:sp>
          <p:sp>
            <p:nvSpPr>
              <p:cNvPr id="267" name="Shape 267"/>
              <p:cNvSpPr/>
              <p:nvPr/>
            </p:nvSpPr>
            <p:spPr>
              <a:xfrm>
                <a:off x="1778502" y="313841"/>
                <a:ext cx="261519" cy="601518"/>
              </a:xfrm>
              <a:custGeom>
                <a:avLst/>
                <a:gdLst/>
                <a:ahLst/>
                <a:cxnLst>
                  <a:cxn ang="0">
                    <a:pos x="wd2" y="hd2"/>
                  </a:cxn>
                  <a:cxn ang="5400000">
                    <a:pos x="wd2" y="hd2"/>
                  </a:cxn>
                  <a:cxn ang="10800000">
                    <a:pos x="wd2" y="hd2"/>
                  </a:cxn>
                  <a:cxn ang="16200000">
                    <a:pos x="wd2" y="hd2"/>
                  </a:cxn>
                </a:cxnLst>
                <a:rect l="0" t="0" r="r" b="b"/>
                <a:pathLst>
                  <a:path w="16207" h="21600" extrusionOk="0">
                    <a:moveTo>
                      <a:pt x="14914" y="21600"/>
                    </a:moveTo>
                    <a:cubicBezTo>
                      <a:pt x="-5393" y="14381"/>
                      <a:pt x="-4962" y="7181"/>
                      <a:pt x="16207" y="0"/>
                    </a:cubicBezTo>
                  </a:path>
                </a:pathLst>
              </a:custGeom>
              <a:noFill/>
              <a:ln w="12700" cap="flat">
                <a:solidFill>
                  <a:srgbClr val="000000"/>
                </a:solidFill>
                <a:prstDash val="solid"/>
                <a:miter lim="400000"/>
              </a:ln>
              <a:effectLst/>
            </p:spPr>
            <p:txBody>
              <a:bodyPr/>
              <a:lstStyle/>
              <a:p>
                <a:endParaRPr sz="1560">
                  <a:latin typeface="Century Gothic" panose="020B0502020202020204" pitchFamily="34" charset="0"/>
                </a:endParaRPr>
              </a:p>
            </p:txBody>
          </p:sp>
          <p:sp>
            <p:nvSpPr>
              <p:cNvPr id="268" name="Shape 268"/>
              <p:cNvSpPr/>
              <p:nvPr/>
            </p:nvSpPr>
            <p:spPr>
              <a:xfrm>
                <a:off x="1765327" y="1117037"/>
                <a:ext cx="261519" cy="601517"/>
              </a:xfrm>
              <a:custGeom>
                <a:avLst/>
                <a:gdLst/>
                <a:ahLst/>
                <a:cxnLst>
                  <a:cxn ang="0">
                    <a:pos x="wd2" y="hd2"/>
                  </a:cxn>
                  <a:cxn ang="5400000">
                    <a:pos x="wd2" y="hd2"/>
                  </a:cxn>
                  <a:cxn ang="10800000">
                    <a:pos x="wd2" y="hd2"/>
                  </a:cxn>
                  <a:cxn ang="16200000">
                    <a:pos x="wd2" y="hd2"/>
                  </a:cxn>
                </a:cxnLst>
                <a:rect l="0" t="0" r="r" b="b"/>
                <a:pathLst>
                  <a:path w="16207" h="21600" extrusionOk="0">
                    <a:moveTo>
                      <a:pt x="14914" y="21600"/>
                    </a:moveTo>
                    <a:cubicBezTo>
                      <a:pt x="-5393" y="14381"/>
                      <a:pt x="-4962" y="7181"/>
                      <a:pt x="16207" y="0"/>
                    </a:cubicBezTo>
                  </a:path>
                </a:pathLst>
              </a:custGeom>
              <a:noFill/>
              <a:ln w="12700" cap="flat">
                <a:solidFill>
                  <a:srgbClr val="000000"/>
                </a:solidFill>
                <a:prstDash val="solid"/>
                <a:miter lim="400000"/>
              </a:ln>
              <a:effectLst/>
            </p:spPr>
            <p:txBody>
              <a:bodyPr/>
              <a:lstStyle/>
              <a:p>
                <a:endParaRPr sz="1560">
                  <a:latin typeface="Century Gothic" panose="020B0502020202020204" pitchFamily="34" charset="0"/>
                </a:endParaRPr>
              </a:p>
            </p:txBody>
          </p:sp>
          <p:sp>
            <p:nvSpPr>
              <p:cNvPr id="269" name="Shape 269"/>
              <p:cNvSpPr/>
              <p:nvPr/>
            </p:nvSpPr>
            <p:spPr>
              <a:xfrm>
                <a:off x="1765327" y="1920232"/>
                <a:ext cx="261519" cy="601517"/>
              </a:xfrm>
              <a:custGeom>
                <a:avLst/>
                <a:gdLst/>
                <a:ahLst/>
                <a:cxnLst>
                  <a:cxn ang="0">
                    <a:pos x="wd2" y="hd2"/>
                  </a:cxn>
                  <a:cxn ang="5400000">
                    <a:pos x="wd2" y="hd2"/>
                  </a:cxn>
                  <a:cxn ang="10800000">
                    <a:pos x="wd2" y="hd2"/>
                  </a:cxn>
                  <a:cxn ang="16200000">
                    <a:pos x="wd2" y="hd2"/>
                  </a:cxn>
                </a:cxnLst>
                <a:rect l="0" t="0" r="r" b="b"/>
                <a:pathLst>
                  <a:path w="16207" h="21600" extrusionOk="0">
                    <a:moveTo>
                      <a:pt x="14914" y="21600"/>
                    </a:moveTo>
                    <a:cubicBezTo>
                      <a:pt x="-5393" y="14381"/>
                      <a:pt x="-4962" y="7181"/>
                      <a:pt x="16207" y="0"/>
                    </a:cubicBezTo>
                  </a:path>
                </a:pathLst>
              </a:custGeom>
              <a:noFill/>
              <a:ln w="12700" cap="flat">
                <a:solidFill>
                  <a:srgbClr val="000000"/>
                </a:solidFill>
                <a:prstDash val="solid"/>
                <a:miter lim="400000"/>
              </a:ln>
              <a:effectLst/>
            </p:spPr>
            <p:txBody>
              <a:bodyPr/>
              <a:lstStyle/>
              <a:p>
                <a:endParaRPr sz="1560">
                  <a:latin typeface="Century Gothic" panose="020B0502020202020204" pitchFamily="34" charset="0"/>
                </a:endParaRPr>
              </a:p>
            </p:txBody>
          </p:sp>
          <p:sp>
            <p:nvSpPr>
              <p:cNvPr id="270" name="Shape 270"/>
              <p:cNvSpPr/>
              <p:nvPr/>
            </p:nvSpPr>
            <p:spPr>
              <a:xfrm>
                <a:off x="2421999" y="313841"/>
                <a:ext cx="261519" cy="601518"/>
              </a:xfrm>
              <a:custGeom>
                <a:avLst/>
                <a:gdLst/>
                <a:ahLst/>
                <a:cxnLst>
                  <a:cxn ang="0">
                    <a:pos x="wd2" y="hd2"/>
                  </a:cxn>
                  <a:cxn ang="5400000">
                    <a:pos x="wd2" y="hd2"/>
                  </a:cxn>
                  <a:cxn ang="10800000">
                    <a:pos x="wd2" y="hd2"/>
                  </a:cxn>
                  <a:cxn ang="16200000">
                    <a:pos x="wd2" y="hd2"/>
                  </a:cxn>
                </a:cxnLst>
                <a:rect l="0" t="0" r="r" b="b"/>
                <a:pathLst>
                  <a:path w="16207" h="21600" extrusionOk="0">
                    <a:moveTo>
                      <a:pt x="14914" y="21600"/>
                    </a:moveTo>
                    <a:cubicBezTo>
                      <a:pt x="-5393" y="14381"/>
                      <a:pt x="-4962" y="7181"/>
                      <a:pt x="16207" y="0"/>
                    </a:cubicBezTo>
                  </a:path>
                </a:pathLst>
              </a:custGeom>
              <a:noFill/>
              <a:ln w="12700" cap="flat">
                <a:solidFill>
                  <a:srgbClr val="000000"/>
                </a:solidFill>
                <a:prstDash val="solid"/>
                <a:miter lim="400000"/>
              </a:ln>
              <a:effectLst/>
            </p:spPr>
            <p:txBody>
              <a:bodyPr/>
              <a:lstStyle/>
              <a:p>
                <a:endParaRPr sz="1560">
                  <a:latin typeface="Century Gothic" panose="020B0502020202020204" pitchFamily="34" charset="0"/>
                </a:endParaRPr>
              </a:p>
            </p:txBody>
          </p:sp>
          <p:sp>
            <p:nvSpPr>
              <p:cNvPr id="271" name="Shape 271"/>
              <p:cNvSpPr/>
              <p:nvPr/>
            </p:nvSpPr>
            <p:spPr>
              <a:xfrm>
                <a:off x="2408824" y="1117037"/>
                <a:ext cx="261519" cy="601517"/>
              </a:xfrm>
              <a:custGeom>
                <a:avLst/>
                <a:gdLst/>
                <a:ahLst/>
                <a:cxnLst>
                  <a:cxn ang="0">
                    <a:pos x="wd2" y="hd2"/>
                  </a:cxn>
                  <a:cxn ang="5400000">
                    <a:pos x="wd2" y="hd2"/>
                  </a:cxn>
                  <a:cxn ang="10800000">
                    <a:pos x="wd2" y="hd2"/>
                  </a:cxn>
                  <a:cxn ang="16200000">
                    <a:pos x="wd2" y="hd2"/>
                  </a:cxn>
                </a:cxnLst>
                <a:rect l="0" t="0" r="r" b="b"/>
                <a:pathLst>
                  <a:path w="16207" h="21600" extrusionOk="0">
                    <a:moveTo>
                      <a:pt x="14914" y="21600"/>
                    </a:moveTo>
                    <a:cubicBezTo>
                      <a:pt x="-5393" y="14381"/>
                      <a:pt x="-4962" y="7181"/>
                      <a:pt x="16207" y="0"/>
                    </a:cubicBezTo>
                  </a:path>
                </a:pathLst>
              </a:custGeom>
              <a:noFill/>
              <a:ln w="12700" cap="flat">
                <a:solidFill>
                  <a:srgbClr val="000000"/>
                </a:solidFill>
                <a:prstDash val="solid"/>
                <a:miter lim="400000"/>
              </a:ln>
              <a:effectLst/>
            </p:spPr>
            <p:txBody>
              <a:bodyPr/>
              <a:lstStyle/>
              <a:p>
                <a:endParaRPr sz="1560">
                  <a:latin typeface="Century Gothic" panose="020B0502020202020204" pitchFamily="34" charset="0"/>
                </a:endParaRPr>
              </a:p>
            </p:txBody>
          </p:sp>
          <p:sp>
            <p:nvSpPr>
              <p:cNvPr id="272" name="Shape 272"/>
              <p:cNvSpPr/>
              <p:nvPr/>
            </p:nvSpPr>
            <p:spPr>
              <a:xfrm>
                <a:off x="2408824" y="1920232"/>
                <a:ext cx="261519" cy="601517"/>
              </a:xfrm>
              <a:custGeom>
                <a:avLst/>
                <a:gdLst/>
                <a:ahLst/>
                <a:cxnLst>
                  <a:cxn ang="0">
                    <a:pos x="wd2" y="hd2"/>
                  </a:cxn>
                  <a:cxn ang="5400000">
                    <a:pos x="wd2" y="hd2"/>
                  </a:cxn>
                  <a:cxn ang="10800000">
                    <a:pos x="wd2" y="hd2"/>
                  </a:cxn>
                  <a:cxn ang="16200000">
                    <a:pos x="wd2" y="hd2"/>
                  </a:cxn>
                </a:cxnLst>
                <a:rect l="0" t="0" r="r" b="b"/>
                <a:pathLst>
                  <a:path w="16207" h="21600" extrusionOk="0">
                    <a:moveTo>
                      <a:pt x="14914" y="21600"/>
                    </a:moveTo>
                    <a:cubicBezTo>
                      <a:pt x="-5393" y="14381"/>
                      <a:pt x="-4962" y="7181"/>
                      <a:pt x="16207" y="0"/>
                    </a:cubicBezTo>
                  </a:path>
                </a:pathLst>
              </a:custGeom>
              <a:noFill/>
              <a:ln w="12700" cap="flat">
                <a:solidFill>
                  <a:srgbClr val="000000"/>
                </a:solidFill>
                <a:prstDash val="solid"/>
                <a:miter lim="400000"/>
              </a:ln>
              <a:effectLst/>
            </p:spPr>
            <p:txBody>
              <a:bodyPr/>
              <a:lstStyle/>
              <a:p>
                <a:endParaRPr sz="1560">
                  <a:latin typeface="Century Gothic" panose="020B0502020202020204" pitchFamily="34" charset="0"/>
                </a:endParaRPr>
              </a:p>
            </p:txBody>
          </p:sp>
          <p:sp>
            <p:nvSpPr>
              <p:cNvPr id="273" name="Shape 273"/>
              <p:cNvSpPr/>
              <p:nvPr/>
            </p:nvSpPr>
            <p:spPr>
              <a:xfrm>
                <a:off x="1041106" y="313841"/>
                <a:ext cx="261518" cy="601518"/>
              </a:xfrm>
              <a:custGeom>
                <a:avLst/>
                <a:gdLst/>
                <a:ahLst/>
                <a:cxnLst>
                  <a:cxn ang="0">
                    <a:pos x="wd2" y="hd2"/>
                  </a:cxn>
                  <a:cxn ang="5400000">
                    <a:pos x="wd2" y="hd2"/>
                  </a:cxn>
                  <a:cxn ang="10800000">
                    <a:pos x="wd2" y="hd2"/>
                  </a:cxn>
                  <a:cxn ang="16200000">
                    <a:pos x="wd2" y="hd2"/>
                  </a:cxn>
                </a:cxnLst>
                <a:rect l="0" t="0" r="r" b="b"/>
                <a:pathLst>
                  <a:path w="16207" h="21600" extrusionOk="0">
                    <a:moveTo>
                      <a:pt x="14914" y="21600"/>
                    </a:moveTo>
                    <a:cubicBezTo>
                      <a:pt x="-5393" y="14381"/>
                      <a:pt x="-4962" y="7181"/>
                      <a:pt x="16207" y="0"/>
                    </a:cubicBezTo>
                  </a:path>
                </a:pathLst>
              </a:custGeom>
              <a:noFill/>
              <a:ln w="12700" cap="flat">
                <a:solidFill>
                  <a:srgbClr val="000000"/>
                </a:solidFill>
                <a:prstDash val="solid"/>
                <a:miter lim="400000"/>
              </a:ln>
              <a:effectLst/>
            </p:spPr>
            <p:txBody>
              <a:bodyPr/>
              <a:lstStyle/>
              <a:p>
                <a:endParaRPr sz="1560">
                  <a:latin typeface="Century Gothic" panose="020B0502020202020204" pitchFamily="34" charset="0"/>
                </a:endParaRPr>
              </a:p>
            </p:txBody>
          </p:sp>
          <p:sp>
            <p:nvSpPr>
              <p:cNvPr id="274" name="Shape 274"/>
              <p:cNvSpPr/>
              <p:nvPr/>
            </p:nvSpPr>
            <p:spPr>
              <a:xfrm>
                <a:off x="1027931" y="1920232"/>
                <a:ext cx="261518" cy="601517"/>
              </a:xfrm>
              <a:custGeom>
                <a:avLst/>
                <a:gdLst/>
                <a:ahLst/>
                <a:cxnLst>
                  <a:cxn ang="0">
                    <a:pos x="wd2" y="hd2"/>
                  </a:cxn>
                  <a:cxn ang="5400000">
                    <a:pos x="wd2" y="hd2"/>
                  </a:cxn>
                  <a:cxn ang="10800000">
                    <a:pos x="wd2" y="hd2"/>
                  </a:cxn>
                  <a:cxn ang="16200000">
                    <a:pos x="wd2" y="hd2"/>
                  </a:cxn>
                </a:cxnLst>
                <a:rect l="0" t="0" r="r" b="b"/>
                <a:pathLst>
                  <a:path w="16207" h="21600" extrusionOk="0">
                    <a:moveTo>
                      <a:pt x="14914" y="21600"/>
                    </a:moveTo>
                    <a:cubicBezTo>
                      <a:pt x="-5393" y="14381"/>
                      <a:pt x="-4962" y="7181"/>
                      <a:pt x="16207" y="0"/>
                    </a:cubicBezTo>
                  </a:path>
                </a:pathLst>
              </a:custGeom>
              <a:noFill/>
              <a:ln w="12700" cap="flat">
                <a:solidFill>
                  <a:srgbClr val="000000"/>
                </a:solidFill>
                <a:prstDash val="solid"/>
                <a:miter lim="400000"/>
              </a:ln>
              <a:effectLst/>
            </p:spPr>
            <p:txBody>
              <a:bodyPr/>
              <a:lstStyle/>
              <a:p>
                <a:endParaRPr sz="1560">
                  <a:latin typeface="Century Gothic" panose="020B0502020202020204" pitchFamily="34" charset="0"/>
                </a:endParaRPr>
              </a:p>
            </p:txBody>
          </p:sp>
        </p:grpSp>
      </p:grpSp>
      <p:sp>
        <p:nvSpPr>
          <p:cNvPr id="2" name="Text Placeholder 1"/>
          <p:cNvSpPr>
            <a:spLocks noGrp="1"/>
          </p:cNvSpPr>
          <p:nvPr>
            <p:ph type="body" sz="quarter" idx="12"/>
          </p:nvPr>
        </p:nvSpPr>
        <p:spPr>
          <a:xfrm>
            <a:off x="794602" y="403097"/>
            <a:ext cx="13106400" cy="677108"/>
          </a:xfrm>
        </p:spPr>
        <p:txBody>
          <a:bodyPr/>
          <a:lstStyle/>
          <a:p>
            <a:r>
              <a:rPr lang="en-US" dirty="0">
                <a:latin typeface="BentonSans" panose="02000504020000020004" pitchFamily="2" charset="0"/>
              </a:rPr>
              <a:t>Pre-attentive visual attribute</a:t>
            </a:r>
          </a:p>
        </p:txBody>
      </p:sp>
    </p:spTree>
    <p:extLst>
      <p:ext uri="{BB962C8B-B14F-4D97-AF65-F5344CB8AC3E}">
        <p14:creationId xmlns:p14="http://schemas.microsoft.com/office/powerpoint/2010/main" val="427493946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4"/>
          </p:nvPr>
        </p:nvSpPr>
        <p:spPr>
          <a:xfrm>
            <a:off x="686655" y="1813042"/>
            <a:ext cx="13273820" cy="4154984"/>
          </a:xfrm>
        </p:spPr>
        <p:txBody>
          <a:bodyPr/>
          <a:lstStyle/>
          <a:p>
            <a:pPr indent="0" algn="ctr" eaLnBrk="0" hangingPunct="0">
              <a:buNone/>
            </a:pPr>
            <a:r>
              <a:rPr lang="en-US" sz="2000" dirty="0">
                <a:solidFill>
                  <a:srgbClr val="080808"/>
                </a:solidFill>
                <a:latin typeface="BentonSans Light" panose="02000404020000020004" pitchFamily="2" charset="0"/>
              </a:rPr>
              <a:t>SUBJECT PUNCHED QUICKLY OXIDIZED  TCEJBUS DEHCNUP YLKCIUQ DEZIDIXO</a:t>
            </a:r>
          </a:p>
          <a:p>
            <a:pPr indent="0" algn="ctr" eaLnBrk="0" hangingPunct="0">
              <a:buNone/>
            </a:pPr>
            <a:r>
              <a:rPr lang="en-US" sz="2000" dirty="0">
                <a:solidFill>
                  <a:srgbClr val="080808"/>
                </a:solidFill>
                <a:latin typeface="BentonSans Light" panose="02000404020000020004" pitchFamily="2" charset="0"/>
              </a:rPr>
              <a:t>CERTAIN QUICKLY PUNCHED METHODS NIATREC YLKCIUQ DEHCNUP SDOHTEM</a:t>
            </a:r>
          </a:p>
          <a:p>
            <a:pPr indent="0" algn="ctr" eaLnBrk="0" hangingPunct="0">
              <a:buNone/>
            </a:pPr>
            <a:r>
              <a:rPr lang="en-US" sz="2000" dirty="0">
                <a:solidFill>
                  <a:srgbClr val="080808"/>
                </a:solidFill>
                <a:latin typeface="BentonSans Light" panose="02000404020000020004" pitchFamily="2" charset="0"/>
              </a:rPr>
              <a:t>SCIENCE ENGLISH  RECORDS COLUMNS  ECNEICS HSILGNE  SDROCER  SNMULOC</a:t>
            </a:r>
          </a:p>
          <a:p>
            <a:pPr indent="0" algn="ctr" eaLnBrk="0" hangingPunct="0">
              <a:buNone/>
            </a:pPr>
            <a:r>
              <a:rPr lang="en-US" sz="2000" dirty="0">
                <a:solidFill>
                  <a:srgbClr val="080808"/>
                </a:solidFill>
                <a:latin typeface="BentonSans Light" panose="02000404020000020004" pitchFamily="2" charset="0"/>
              </a:rPr>
              <a:t>GOVERNS PRECISE EXAMPLE MERCURY SNREVOG ESICERP ELPMAXE YRUCREM</a:t>
            </a:r>
          </a:p>
          <a:p>
            <a:pPr indent="0" algn="ctr" eaLnBrk="0" hangingPunct="0">
              <a:buNone/>
            </a:pPr>
            <a:r>
              <a:rPr lang="en-US" sz="2000" dirty="0">
                <a:solidFill>
                  <a:srgbClr val="080808"/>
                </a:solidFill>
                <a:latin typeface="BentonSans Light" panose="02000404020000020004" pitchFamily="2" charset="0"/>
              </a:rPr>
              <a:t>CERTAIN QUICKLY PUNCHED METHODS NIATREC YLKCIUQ DEHCNUP SDOHTEM</a:t>
            </a:r>
          </a:p>
          <a:p>
            <a:pPr indent="0" algn="ctr" eaLnBrk="0" hangingPunct="0">
              <a:buNone/>
            </a:pPr>
            <a:r>
              <a:rPr lang="en-US" sz="2000" dirty="0">
                <a:solidFill>
                  <a:srgbClr val="080808"/>
                </a:solidFill>
                <a:latin typeface="BentonSans Light" panose="02000404020000020004" pitchFamily="2" charset="0"/>
              </a:rPr>
              <a:t>GOVERNS PRECISE EXAMPLE MERCURY SNREVOG ESICERP ELPMAXE YRUCREM</a:t>
            </a:r>
          </a:p>
          <a:p>
            <a:pPr indent="0" algn="ctr" eaLnBrk="0" hangingPunct="0">
              <a:buNone/>
            </a:pPr>
            <a:r>
              <a:rPr lang="en-US" sz="2000" dirty="0">
                <a:solidFill>
                  <a:srgbClr val="080808"/>
                </a:solidFill>
                <a:latin typeface="BentonSans Light" panose="02000404020000020004" pitchFamily="2" charset="0"/>
              </a:rPr>
              <a:t>SCIENCE ENGLISH  RECORDS COLUMNS  ECNEICS HSILGNE  SDROCER  SNMULOC</a:t>
            </a:r>
          </a:p>
          <a:p>
            <a:pPr indent="0" algn="ctr" eaLnBrk="0" hangingPunct="0">
              <a:buNone/>
            </a:pPr>
            <a:r>
              <a:rPr lang="en-US" sz="2000" dirty="0">
                <a:solidFill>
                  <a:srgbClr val="080808"/>
                </a:solidFill>
                <a:latin typeface="BentonSans Light" panose="02000404020000020004" pitchFamily="2" charset="0"/>
              </a:rPr>
              <a:t>SUBJECT PUNCHED QUICKLY OXIDIZED  TCEJBUS DEHCNUP YLKCIUQ DEZIDIXO</a:t>
            </a:r>
          </a:p>
          <a:p>
            <a:pPr indent="0" algn="ctr" eaLnBrk="0" hangingPunct="0">
              <a:buNone/>
            </a:pPr>
            <a:r>
              <a:rPr lang="en-US" sz="2000" dirty="0">
                <a:solidFill>
                  <a:srgbClr val="080808"/>
                </a:solidFill>
                <a:latin typeface="BentonSans Light" panose="02000404020000020004" pitchFamily="2" charset="0"/>
              </a:rPr>
              <a:t>CERTAIN QUICKLY PUNCHED METHODS NIATREC YLKCIUQ DEHCNUP SDOHTEM</a:t>
            </a:r>
          </a:p>
          <a:p>
            <a:pPr indent="0" algn="ctr" eaLnBrk="0" hangingPunct="0">
              <a:buNone/>
            </a:pPr>
            <a:r>
              <a:rPr lang="en-US" sz="2000" dirty="0">
                <a:solidFill>
                  <a:srgbClr val="080808"/>
                </a:solidFill>
                <a:latin typeface="BentonSans Light" panose="02000404020000020004" pitchFamily="2" charset="0"/>
              </a:rPr>
              <a:t>SCIENCE ENGLISH  RECORDS COLUMNS  ECNEICS HSILGNE  SDROCER  SNMULOC</a:t>
            </a:r>
          </a:p>
          <a:p>
            <a:pPr indent="0" algn="ctr">
              <a:buNone/>
            </a:pPr>
            <a:endParaRPr lang="en-US" sz="2000" dirty="0">
              <a:solidFill>
                <a:srgbClr val="080808"/>
              </a:solidFill>
              <a:latin typeface="BentonSans Light" panose="02000404020000020004" pitchFamily="2" charset="0"/>
            </a:endParaRPr>
          </a:p>
        </p:txBody>
      </p:sp>
      <p:sp>
        <p:nvSpPr>
          <p:cNvPr id="2" name="Text Placeholder 1"/>
          <p:cNvSpPr>
            <a:spLocks noGrp="1"/>
          </p:cNvSpPr>
          <p:nvPr>
            <p:ph type="body" sz="quarter" idx="12"/>
          </p:nvPr>
        </p:nvSpPr>
        <p:spPr/>
        <p:txBody>
          <a:bodyPr/>
          <a:lstStyle/>
          <a:p>
            <a:r>
              <a:rPr lang="en-US" dirty="0" smtClean="0">
                <a:latin typeface="BentonSans" panose="02000504020000020004" pitchFamily="2" charset="0"/>
              </a:rPr>
              <a:t>Text is not pre-attentive</a:t>
            </a:r>
            <a:endParaRPr lang="en-US" dirty="0">
              <a:latin typeface="BentonSans" panose="02000504020000020004" pitchFamily="2" charset="0"/>
            </a:endParaRPr>
          </a:p>
        </p:txBody>
      </p:sp>
    </p:spTree>
    <p:extLst>
      <p:ext uri="{BB962C8B-B14F-4D97-AF65-F5344CB8AC3E}">
        <p14:creationId xmlns:p14="http://schemas.microsoft.com/office/powerpoint/2010/main" val="236219353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6744" y="386073"/>
            <a:ext cx="13245156" cy="623248"/>
          </a:xfrm>
        </p:spPr>
        <p:txBody>
          <a:bodyPr/>
          <a:lstStyle/>
          <a:p>
            <a:r>
              <a:rPr lang="en-US" sz="4400" dirty="0" smtClean="0">
                <a:latin typeface="BentonSans" panose="02000504020000020004" pitchFamily="2" charset="0"/>
              </a:rPr>
              <a:t>Can you see the red dot?</a:t>
            </a:r>
            <a:endParaRPr lang="en-US" sz="4400" dirty="0"/>
          </a:p>
        </p:txBody>
      </p:sp>
      <p:sp>
        <p:nvSpPr>
          <p:cNvPr id="4" name="Content Placeholder 3"/>
          <p:cNvSpPr>
            <a:spLocks noGrp="1"/>
          </p:cNvSpPr>
          <p:nvPr>
            <p:ph idx="1"/>
          </p:nvPr>
        </p:nvSpPr>
        <p:spPr>
          <a:xfrm>
            <a:off x="2695103" y="6380162"/>
            <a:ext cx="9047806" cy="896937"/>
          </a:xfrm>
        </p:spPr>
        <p:txBody>
          <a:bodyPr/>
          <a:lstStyle/>
          <a:p>
            <a:pPr marL="0" indent="0" algn="ctr">
              <a:buNone/>
            </a:pPr>
            <a:r>
              <a:rPr lang="en-US" sz="3600" dirty="0" err="1" smtClean="0">
                <a:solidFill>
                  <a:srgbClr val="080808"/>
                </a:solidFill>
                <a:latin typeface="BentonSans Light" panose="02000404020000020004" pitchFamily="2" charset="0"/>
              </a:rPr>
              <a:t>Colour</a:t>
            </a:r>
            <a:r>
              <a:rPr lang="en-US" sz="3600" dirty="0" smtClean="0">
                <a:solidFill>
                  <a:srgbClr val="080808"/>
                </a:solidFill>
                <a:latin typeface="BentonSans Light" panose="02000404020000020004" pitchFamily="2" charset="0"/>
              </a:rPr>
              <a:t> is pre-attentively processed</a:t>
            </a:r>
            <a:endParaRPr lang="en-US" sz="3600" dirty="0">
              <a:solidFill>
                <a:srgbClr val="080808"/>
              </a:solidFill>
              <a:latin typeface="BentonSans Light" panose="02000404020000020004"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416" y="1969889"/>
            <a:ext cx="3509962" cy="344970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103" y="1969889"/>
            <a:ext cx="3509962" cy="3449705"/>
          </a:xfrm>
          <a:prstGeom prst="rect">
            <a:avLst/>
          </a:prstGeom>
        </p:spPr>
      </p:pic>
    </p:spTree>
    <p:extLst>
      <p:ext uri="{BB962C8B-B14F-4D97-AF65-F5344CB8AC3E}">
        <p14:creationId xmlns:p14="http://schemas.microsoft.com/office/powerpoint/2010/main" val="258415274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6744" y="386073"/>
            <a:ext cx="13245156" cy="623248"/>
          </a:xfrm>
        </p:spPr>
        <p:txBody>
          <a:bodyPr/>
          <a:lstStyle/>
          <a:p>
            <a:r>
              <a:rPr lang="en-US" sz="4400" dirty="0" smtClean="0">
                <a:latin typeface="BentonSans" panose="02000504020000020004" pitchFamily="2" charset="0"/>
              </a:rPr>
              <a:t>Can you see the red dot?</a:t>
            </a:r>
            <a:endParaRPr lang="en-US" sz="4400" dirty="0"/>
          </a:p>
        </p:txBody>
      </p:sp>
      <p:sp>
        <p:nvSpPr>
          <p:cNvPr id="4" name="Content Placeholder 3"/>
          <p:cNvSpPr>
            <a:spLocks noGrp="1"/>
          </p:cNvSpPr>
          <p:nvPr>
            <p:ph idx="1"/>
          </p:nvPr>
        </p:nvSpPr>
        <p:spPr>
          <a:xfrm>
            <a:off x="2695103" y="6380162"/>
            <a:ext cx="9047806" cy="896937"/>
          </a:xfrm>
        </p:spPr>
        <p:txBody>
          <a:bodyPr/>
          <a:lstStyle/>
          <a:p>
            <a:pPr marL="0" indent="0" algn="ctr">
              <a:buNone/>
            </a:pPr>
            <a:r>
              <a:rPr lang="en-US" sz="3600" dirty="0" smtClean="0">
                <a:solidFill>
                  <a:srgbClr val="080808"/>
                </a:solidFill>
                <a:latin typeface="BentonSans Light" panose="02000404020000020004" pitchFamily="2" charset="0"/>
              </a:rPr>
              <a:t>Shape is pre-attentively processed</a:t>
            </a:r>
            <a:endParaRPr lang="en-US" sz="3600" dirty="0">
              <a:solidFill>
                <a:srgbClr val="080808"/>
              </a:solidFill>
              <a:latin typeface="BentonSans Light" panose="02000404020000020004" pitchFamily="2"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103" y="1969888"/>
            <a:ext cx="3509962" cy="344970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6316" y="1969887"/>
            <a:ext cx="3509962" cy="3449705"/>
          </a:xfrm>
          <a:prstGeom prst="rect">
            <a:avLst/>
          </a:prstGeom>
        </p:spPr>
      </p:pic>
    </p:spTree>
    <p:extLst>
      <p:ext uri="{BB962C8B-B14F-4D97-AF65-F5344CB8AC3E}">
        <p14:creationId xmlns:p14="http://schemas.microsoft.com/office/powerpoint/2010/main" val="79584545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6744" y="386073"/>
            <a:ext cx="13245156" cy="623248"/>
          </a:xfrm>
        </p:spPr>
        <p:txBody>
          <a:bodyPr/>
          <a:lstStyle/>
          <a:p>
            <a:r>
              <a:rPr lang="en-US" sz="4400" dirty="0" smtClean="0">
                <a:latin typeface="BentonSans" panose="02000504020000020004" pitchFamily="2" charset="0"/>
              </a:rPr>
              <a:t>Can you see the red dot?</a:t>
            </a:r>
            <a:endParaRPr lang="en-US" sz="4400" dirty="0"/>
          </a:p>
        </p:txBody>
      </p:sp>
      <p:sp>
        <p:nvSpPr>
          <p:cNvPr id="4" name="Content Placeholder 3"/>
          <p:cNvSpPr>
            <a:spLocks noGrp="1"/>
          </p:cNvSpPr>
          <p:nvPr>
            <p:ph idx="1"/>
          </p:nvPr>
        </p:nvSpPr>
        <p:spPr>
          <a:xfrm>
            <a:off x="3695292" y="6380156"/>
            <a:ext cx="7228059" cy="896937"/>
          </a:xfrm>
        </p:spPr>
        <p:txBody>
          <a:bodyPr/>
          <a:lstStyle/>
          <a:p>
            <a:pPr marL="0" indent="0" algn="ctr">
              <a:buNone/>
            </a:pPr>
            <a:r>
              <a:rPr lang="en-US" sz="3600" dirty="0" smtClean="0">
                <a:solidFill>
                  <a:srgbClr val="080808"/>
                </a:solidFill>
                <a:latin typeface="BentonSans Light" panose="02000404020000020004" pitchFamily="2" charset="0"/>
              </a:rPr>
              <a:t>Conjunction of 2 properties is usually not pre-attentive</a:t>
            </a:r>
            <a:endParaRPr lang="en-US" sz="3600" dirty="0">
              <a:solidFill>
                <a:srgbClr val="080808"/>
              </a:solidFill>
              <a:latin typeface="BentonSans Light" panose="02000404020000020004"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103" y="1969886"/>
            <a:ext cx="3509962" cy="344970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9982" y="1969886"/>
            <a:ext cx="3509962" cy="3449705"/>
          </a:xfrm>
          <a:prstGeom prst="rect">
            <a:avLst/>
          </a:prstGeom>
        </p:spPr>
      </p:pic>
    </p:spTree>
    <p:extLst>
      <p:ext uri="{BB962C8B-B14F-4D97-AF65-F5344CB8AC3E}">
        <p14:creationId xmlns:p14="http://schemas.microsoft.com/office/powerpoint/2010/main" val="61236398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86744" y="1813042"/>
            <a:ext cx="13245156" cy="1015663"/>
          </a:xfrm>
        </p:spPr>
        <p:txBody>
          <a:bodyPr/>
          <a:lstStyle/>
          <a:p>
            <a:r>
              <a:rPr lang="en-US" sz="6600" dirty="0" smtClean="0">
                <a:solidFill>
                  <a:srgbClr val="080808"/>
                </a:solidFill>
              </a:rPr>
              <a:t>Visual Analytics</a:t>
            </a:r>
          </a:p>
        </p:txBody>
      </p:sp>
      <p:sp>
        <p:nvSpPr>
          <p:cNvPr id="3" name="Text Placeholder 1"/>
          <p:cNvSpPr txBox="1">
            <a:spLocks/>
          </p:cNvSpPr>
          <p:nvPr/>
        </p:nvSpPr>
        <p:spPr>
          <a:xfrm>
            <a:off x="686744" y="6013766"/>
            <a:ext cx="4336360" cy="923330"/>
          </a:xfrm>
          <a:prstGeom prst="rect">
            <a:avLst/>
          </a:prstGeom>
        </p:spPr>
        <p:txBody>
          <a:bodyPr wrap="square" lIns="0" tIns="0" rIns="0" bIns="0">
            <a:spAutoFit/>
          </a:bodyPr>
          <a:lstStyle>
            <a:lvl1pPr marL="0" indent="0" algn="l" defTabSz="1306221" rtl="0" eaLnBrk="1" latinLnBrk="0" hangingPunct="1">
              <a:spcBef>
                <a:spcPct val="20000"/>
              </a:spcBef>
              <a:buFont typeface="Arial" panose="020B0604020202020204" pitchFamily="34" charset="0"/>
              <a:buNone/>
              <a:defRPr sz="4500" b="0" i="0" kern="1200" baseline="0">
                <a:solidFill>
                  <a:schemeClr val="accent5"/>
                </a:solidFill>
                <a:latin typeface="BentonSans"/>
                <a:ea typeface="+mn-ea"/>
                <a:cs typeface="BentonSans"/>
              </a:defRPr>
            </a:lvl1pPr>
            <a:lvl2pPr marL="653110" indent="0" algn="l" defTabSz="1306221" rtl="0" eaLnBrk="1" latinLnBrk="0" hangingPunct="1">
              <a:spcBef>
                <a:spcPct val="20000"/>
              </a:spcBef>
              <a:buFont typeface="Arial" panose="020B0604020202020204" pitchFamily="34" charset="0"/>
              <a:buNone/>
              <a:defRPr sz="4000" kern="1200">
                <a:solidFill>
                  <a:schemeClr val="tx1"/>
                </a:solidFill>
                <a:latin typeface="+mn-lt"/>
                <a:ea typeface="+mn-ea"/>
                <a:cs typeface="+mn-cs"/>
              </a:defRPr>
            </a:lvl2pPr>
            <a:lvl3pPr marL="1306221" indent="0" algn="l" defTabSz="1306221" rtl="0" eaLnBrk="1" latinLnBrk="0" hangingPunct="1">
              <a:spcBef>
                <a:spcPct val="20000"/>
              </a:spcBef>
              <a:buFont typeface="Arial" panose="020B0604020202020204" pitchFamily="34" charset="0"/>
              <a:buNone/>
              <a:defRPr sz="3400" kern="1200">
                <a:solidFill>
                  <a:schemeClr val="tx1"/>
                </a:solidFill>
                <a:latin typeface="+mn-lt"/>
                <a:ea typeface="+mn-ea"/>
                <a:cs typeface="+mn-cs"/>
              </a:defRPr>
            </a:lvl3pPr>
            <a:lvl4pPr marL="1959331" indent="0" algn="l" defTabSz="1306221" rtl="0" eaLnBrk="1" latinLnBrk="0" hangingPunct="1">
              <a:spcBef>
                <a:spcPct val="20000"/>
              </a:spcBef>
              <a:buFont typeface="Arial" panose="020B0604020202020204" pitchFamily="34" charset="0"/>
              <a:buNone/>
              <a:defRPr sz="2900" kern="1200">
                <a:solidFill>
                  <a:schemeClr val="tx1"/>
                </a:solidFill>
                <a:latin typeface="+mn-lt"/>
                <a:ea typeface="+mn-ea"/>
                <a:cs typeface="+mn-cs"/>
              </a:defRPr>
            </a:lvl4pPr>
            <a:lvl5pPr marL="2612442" indent="0" algn="l" defTabSz="1306221" rtl="0" eaLnBrk="1" latinLnBrk="0" hangingPunct="1">
              <a:spcBef>
                <a:spcPct val="20000"/>
              </a:spcBef>
              <a:buFont typeface="Arial" panose="020B0604020202020204" pitchFamily="34" charset="0"/>
              <a:buNone/>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r>
              <a:rPr lang="en-US" sz="3000" dirty="0" smtClean="0">
                <a:solidFill>
                  <a:srgbClr val="080808"/>
                </a:solidFill>
                <a:latin typeface="BentonSans" panose="02000504020000020004" pitchFamily="2" charset="0"/>
              </a:rPr>
              <a:t>KJ Kim</a:t>
            </a:r>
          </a:p>
          <a:p>
            <a:r>
              <a:rPr lang="en-US" sz="2500" dirty="0" smtClean="0">
                <a:solidFill>
                  <a:srgbClr val="080808"/>
                </a:solidFill>
                <a:latin typeface="BentonSans Light" panose="02000404020000020004" pitchFamily="2" charset="0"/>
              </a:rPr>
              <a:t>Product Consultant</a:t>
            </a:r>
            <a:endParaRPr lang="en-US" sz="2500" dirty="0">
              <a:solidFill>
                <a:srgbClr val="080808"/>
              </a:solidFill>
              <a:latin typeface="BentonSans Light" panose="02000404020000020004" pitchFamily="2" charset="0"/>
            </a:endParaRPr>
          </a:p>
        </p:txBody>
      </p:sp>
    </p:spTree>
    <p:extLst>
      <p:ext uri="{BB962C8B-B14F-4D97-AF65-F5344CB8AC3E}">
        <p14:creationId xmlns:p14="http://schemas.microsoft.com/office/powerpoint/2010/main" val="11857856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03242" y="6520072"/>
            <a:ext cx="1737360" cy="121655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5" name="Flowchart: Connector 4"/>
          <p:cNvSpPr/>
          <p:nvPr/>
        </p:nvSpPr>
        <p:spPr>
          <a:xfrm>
            <a:off x="6186122" y="7005102"/>
            <a:ext cx="548640" cy="548640"/>
          </a:xfrm>
          <a:prstGeom prst="flowChartConnector">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6" name="Flowchart: Connector 5"/>
          <p:cNvSpPr/>
          <p:nvPr/>
        </p:nvSpPr>
        <p:spPr>
          <a:xfrm>
            <a:off x="7005107" y="7005102"/>
            <a:ext cx="548640" cy="548640"/>
          </a:xfrm>
          <a:prstGeom prst="flowChartConnector">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7" name="TextBox 6"/>
          <p:cNvSpPr txBox="1"/>
          <p:nvPr/>
        </p:nvSpPr>
        <p:spPr>
          <a:xfrm>
            <a:off x="6170219" y="6492241"/>
            <a:ext cx="1564410" cy="830997"/>
          </a:xfrm>
          <a:prstGeom prst="rect">
            <a:avLst/>
          </a:prstGeom>
          <a:noFill/>
        </p:spPr>
        <p:txBody>
          <a:bodyPr wrap="square" rtlCol="0">
            <a:spAutoFit/>
          </a:bodyPr>
          <a:lstStyle/>
          <a:p>
            <a:r>
              <a:rPr lang="en-US" sz="2400" dirty="0">
                <a:solidFill>
                  <a:srgbClr val="080808"/>
                </a:solidFill>
                <a:latin typeface="BentonSans Light" panose="02000404020000020004" pitchFamily="2" charset="0"/>
              </a:rPr>
              <a:t>Color/Hue</a:t>
            </a:r>
          </a:p>
        </p:txBody>
      </p:sp>
      <p:sp>
        <p:nvSpPr>
          <p:cNvPr id="8" name="Rectangle 7"/>
          <p:cNvSpPr/>
          <p:nvPr/>
        </p:nvSpPr>
        <p:spPr>
          <a:xfrm>
            <a:off x="8090460" y="6520072"/>
            <a:ext cx="1737360" cy="121655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9" name="Flowchart: Connector 8"/>
          <p:cNvSpPr/>
          <p:nvPr/>
        </p:nvSpPr>
        <p:spPr>
          <a:xfrm>
            <a:off x="8273340" y="7005102"/>
            <a:ext cx="548640" cy="548640"/>
          </a:xfrm>
          <a:prstGeom prst="flowChartConnector">
            <a:avLst/>
          </a:prstGeom>
          <a:solidFill>
            <a:srgbClr val="79A1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10" name="Flowchart: Connector 9"/>
          <p:cNvSpPr/>
          <p:nvPr/>
        </p:nvSpPr>
        <p:spPr>
          <a:xfrm>
            <a:off x="9092324" y="7005102"/>
            <a:ext cx="548640" cy="548640"/>
          </a:xfrm>
          <a:prstGeom prst="flowChartConnector">
            <a:avLst/>
          </a:prstGeom>
          <a:solidFill>
            <a:srgbClr val="5299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11" name="TextBox 10"/>
          <p:cNvSpPr txBox="1"/>
          <p:nvPr/>
        </p:nvSpPr>
        <p:spPr>
          <a:xfrm>
            <a:off x="8090461" y="6492241"/>
            <a:ext cx="2425139" cy="461665"/>
          </a:xfrm>
          <a:prstGeom prst="rect">
            <a:avLst/>
          </a:prstGeom>
          <a:noFill/>
        </p:spPr>
        <p:txBody>
          <a:bodyPr wrap="square" rtlCol="0">
            <a:spAutoFit/>
          </a:bodyPr>
          <a:lstStyle/>
          <a:p>
            <a:r>
              <a:rPr lang="en-US" sz="2400" dirty="0">
                <a:solidFill>
                  <a:srgbClr val="080808"/>
                </a:solidFill>
                <a:latin typeface="BentonSans Light" panose="02000404020000020004" pitchFamily="2" charset="0"/>
              </a:rPr>
              <a:t>Color/Density</a:t>
            </a:r>
          </a:p>
        </p:txBody>
      </p:sp>
      <p:sp>
        <p:nvSpPr>
          <p:cNvPr id="12" name="Rectangle 11"/>
          <p:cNvSpPr/>
          <p:nvPr/>
        </p:nvSpPr>
        <p:spPr>
          <a:xfrm>
            <a:off x="7019021" y="4874152"/>
            <a:ext cx="1737360" cy="121655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15" name="TextBox 14"/>
          <p:cNvSpPr txBox="1"/>
          <p:nvPr/>
        </p:nvSpPr>
        <p:spPr>
          <a:xfrm>
            <a:off x="7185998" y="4874152"/>
            <a:ext cx="1528640" cy="461665"/>
          </a:xfrm>
          <a:prstGeom prst="rect">
            <a:avLst/>
          </a:prstGeom>
          <a:noFill/>
        </p:spPr>
        <p:txBody>
          <a:bodyPr wrap="square" rtlCol="0">
            <a:spAutoFit/>
          </a:bodyPr>
          <a:lstStyle/>
          <a:p>
            <a:r>
              <a:rPr lang="en-US" sz="2400" dirty="0">
                <a:solidFill>
                  <a:srgbClr val="080808"/>
                </a:solidFill>
                <a:latin typeface="BentonSans Light" panose="02000404020000020004" pitchFamily="2" charset="0"/>
              </a:rPr>
              <a:t>Volume</a:t>
            </a:r>
          </a:p>
        </p:txBody>
      </p:sp>
      <p:sp>
        <p:nvSpPr>
          <p:cNvPr id="16" name="Cube 15"/>
          <p:cNvSpPr/>
          <p:nvPr/>
        </p:nvSpPr>
        <p:spPr>
          <a:xfrm>
            <a:off x="7185997" y="5633502"/>
            <a:ext cx="367750" cy="274320"/>
          </a:xfrm>
          <a:prstGeom prst="cub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17" name="Cube 16"/>
          <p:cNvSpPr/>
          <p:nvPr/>
        </p:nvSpPr>
        <p:spPr>
          <a:xfrm>
            <a:off x="7883722" y="5317350"/>
            <a:ext cx="663937" cy="590472"/>
          </a:xfrm>
          <a:prstGeom prst="cub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22" name="Rectangle 21"/>
          <p:cNvSpPr/>
          <p:nvPr/>
        </p:nvSpPr>
        <p:spPr>
          <a:xfrm>
            <a:off x="7005106" y="3319672"/>
            <a:ext cx="1776943" cy="1290428"/>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23" name="Flowchart: Connector 22"/>
          <p:cNvSpPr/>
          <p:nvPr/>
        </p:nvSpPr>
        <p:spPr>
          <a:xfrm>
            <a:off x="7187987" y="4079022"/>
            <a:ext cx="274320" cy="27432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25" name="TextBox 24"/>
          <p:cNvSpPr txBox="1"/>
          <p:nvPr/>
        </p:nvSpPr>
        <p:spPr>
          <a:xfrm>
            <a:off x="7172084" y="3319672"/>
            <a:ext cx="914400" cy="461665"/>
          </a:xfrm>
          <a:prstGeom prst="rect">
            <a:avLst/>
          </a:prstGeom>
          <a:noFill/>
        </p:spPr>
        <p:txBody>
          <a:bodyPr wrap="square" rtlCol="0">
            <a:spAutoFit/>
          </a:bodyPr>
          <a:lstStyle/>
          <a:p>
            <a:r>
              <a:rPr lang="en-US" sz="2400" dirty="0">
                <a:solidFill>
                  <a:srgbClr val="080808"/>
                </a:solidFill>
                <a:latin typeface="BentonSans Light" panose="02000404020000020004" pitchFamily="2" charset="0"/>
              </a:rPr>
              <a:t>Size</a:t>
            </a:r>
          </a:p>
        </p:txBody>
      </p:sp>
      <p:sp>
        <p:nvSpPr>
          <p:cNvPr id="26" name="Flowchart: Connector 25"/>
          <p:cNvSpPr/>
          <p:nvPr/>
        </p:nvSpPr>
        <p:spPr>
          <a:xfrm>
            <a:off x="7869804" y="3756994"/>
            <a:ext cx="659957" cy="653995"/>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solidFill>
                <a:schemeClr val="tx1"/>
              </a:solidFill>
            </a:endParaRPr>
          </a:p>
        </p:txBody>
      </p:sp>
      <p:sp>
        <p:nvSpPr>
          <p:cNvPr id="27" name="Rectangle 26"/>
          <p:cNvSpPr/>
          <p:nvPr/>
        </p:nvSpPr>
        <p:spPr>
          <a:xfrm>
            <a:off x="6003242" y="1777120"/>
            <a:ext cx="1737360" cy="121655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30" name="TextBox 29"/>
          <p:cNvSpPr txBox="1"/>
          <p:nvPr/>
        </p:nvSpPr>
        <p:spPr>
          <a:xfrm>
            <a:off x="6170219" y="1777120"/>
            <a:ext cx="1154927" cy="461665"/>
          </a:xfrm>
          <a:prstGeom prst="rect">
            <a:avLst/>
          </a:prstGeom>
          <a:noFill/>
        </p:spPr>
        <p:txBody>
          <a:bodyPr wrap="square" rtlCol="0">
            <a:spAutoFit/>
          </a:bodyPr>
          <a:lstStyle/>
          <a:p>
            <a:r>
              <a:rPr lang="en-US" sz="2400" dirty="0">
                <a:solidFill>
                  <a:srgbClr val="080808"/>
                </a:solidFill>
                <a:latin typeface="BentonSans Light" panose="02000404020000020004" pitchFamily="2" charset="0"/>
              </a:rPr>
              <a:t>Width</a:t>
            </a:r>
          </a:p>
        </p:txBody>
      </p:sp>
      <p:cxnSp>
        <p:nvCxnSpPr>
          <p:cNvPr id="38" name="Straight Arrow Connector 37"/>
          <p:cNvCxnSpPr/>
          <p:nvPr/>
        </p:nvCxnSpPr>
        <p:spPr>
          <a:xfrm flipH="1" flipV="1">
            <a:off x="6462766" y="2234319"/>
            <a:ext cx="5974" cy="52081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6836144" y="2234319"/>
            <a:ext cx="1" cy="520810"/>
          </a:xfrm>
          <a:prstGeom prst="straightConnector1">
            <a:avLst/>
          </a:prstGeom>
          <a:ln w="76200">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8082502" y="274321"/>
            <a:ext cx="1737360" cy="121655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51" name="TextBox 50"/>
          <p:cNvSpPr txBox="1"/>
          <p:nvPr/>
        </p:nvSpPr>
        <p:spPr>
          <a:xfrm>
            <a:off x="8249479" y="274322"/>
            <a:ext cx="1260282" cy="461665"/>
          </a:xfrm>
          <a:prstGeom prst="rect">
            <a:avLst/>
          </a:prstGeom>
          <a:noFill/>
        </p:spPr>
        <p:txBody>
          <a:bodyPr wrap="square" rtlCol="0">
            <a:spAutoFit/>
          </a:bodyPr>
          <a:lstStyle/>
          <a:p>
            <a:r>
              <a:rPr lang="en-US" sz="2400" dirty="0">
                <a:solidFill>
                  <a:srgbClr val="080808"/>
                </a:solidFill>
                <a:latin typeface="BentonSans Light" panose="02000404020000020004" pitchFamily="2" charset="0"/>
              </a:rPr>
              <a:t>Length</a:t>
            </a:r>
          </a:p>
        </p:txBody>
      </p:sp>
      <p:cxnSp>
        <p:nvCxnSpPr>
          <p:cNvPr id="52" name="Straight Arrow Connector 51"/>
          <p:cNvCxnSpPr/>
          <p:nvPr/>
        </p:nvCxnSpPr>
        <p:spPr>
          <a:xfrm>
            <a:off x="8249480" y="1252331"/>
            <a:ext cx="584420"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8247492" y="1005841"/>
            <a:ext cx="1183750"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97270" y="278297"/>
            <a:ext cx="1737360" cy="121655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62" name="TextBox 61"/>
          <p:cNvSpPr txBox="1"/>
          <p:nvPr/>
        </p:nvSpPr>
        <p:spPr>
          <a:xfrm>
            <a:off x="6071812" y="274322"/>
            <a:ext cx="1298060" cy="461665"/>
          </a:xfrm>
          <a:prstGeom prst="rect">
            <a:avLst/>
          </a:prstGeom>
          <a:noFill/>
        </p:spPr>
        <p:txBody>
          <a:bodyPr wrap="square" rtlCol="0">
            <a:spAutoFit/>
          </a:bodyPr>
          <a:lstStyle/>
          <a:p>
            <a:r>
              <a:rPr lang="en-US" sz="2400" dirty="0">
                <a:solidFill>
                  <a:srgbClr val="080808"/>
                </a:solidFill>
                <a:latin typeface="BentonSans Light" panose="02000404020000020004" pitchFamily="2" charset="0"/>
              </a:rPr>
              <a:t>Position</a:t>
            </a:r>
          </a:p>
        </p:txBody>
      </p:sp>
      <p:cxnSp>
        <p:nvCxnSpPr>
          <p:cNvPr id="63" name="Straight Arrow Connector 62"/>
          <p:cNvCxnSpPr/>
          <p:nvPr/>
        </p:nvCxnSpPr>
        <p:spPr>
          <a:xfrm>
            <a:off x="6164248" y="1256306"/>
            <a:ext cx="584420"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65" name="Flowchart: Connector 64"/>
          <p:cNvSpPr/>
          <p:nvPr/>
        </p:nvSpPr>
        <p:spPr>
          <a:xfrm>
            <a:off x="6186122" y="842837"/>
            <a:ext cx="137160" cy="135172"/>
          </a:xfrm>
          <a:prstGeom prst="flowChartConnector">
            <a:avLst/>
          </a:prstGeom>
          <a:solidFill>
            <a:srgbClr val="C26B5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67" name="TextBox 66"/>
          <p:cNvSpPr txBox="1"/>
          <p:nvPr/>
        </p:nvSpPr>
        <p:spPr>
          <a:xfrm>
            <a:off x="2926069" y="334504"/>
            <a:ext cx="1298060" cy="683264"/>
          </a:xfrm>
          <a:prstGeom prst="rect">
            <a:avLst/>
          </a:prstGeom>
          <a:noFill/>
        </p:spPr>
        <p:txBody>
          <a:bodyPr wrap="square" rtlCol="0">
            <a:spAutoFit/>
          </a:bodyPr>
          <a:lstStyle/>
          <a:p>
            <a:pPr algn="ctr"/>
            <a:r>
              <a:rPr lang="en-US" sz="1920" dirty="0">
                <a:solidFill>
                  <a:srgbClr val="080808"/>
                </a:solidFill>
                <a:latin typeface="BentonSans Light" panose="02000404020000020004" pitchFamily="2" charset="0"/>
              </a:rPr>
              <a:t>More Accurate</a:t>
            </a:r>
          </a:p>
        </p:txBody>
      </p:sp>
      <p:sp>
        <p:nvSpPr>
          <p:cNvPr id="68" name="TextBox 67"/>
          <p:cNvSpPr txBox="1"/>
          <p:nvPr/>
        </p:nvSpPr>
        <p:spPr>
          <a:xfrm>
            <a:off x="3003596" y="7053358"/>
            <a:ext cx="1298060" cy="683264"/>
          </a:xfrm>
          <a:prstGeom prst="rect">
            <a:avLst/>
          </a:prstGeom>
          <a:noFill/>
        </p:spPr>
        <p:txBody>
          <a:bodyPr wrap="square" rtlCol="0">
            <a:spAutoFit/>
          </a:bodyPr>
          <a:lstStyle/>
          <a:p>
            <a:pPr algn="ctr"/>
            <a:r>
              <a:rPr lang="en-US" sz="1920" dirty="0">
                <a:solidFill>
                  <a:srgbClr val="080808"/>
                </a:solidFill>
                <a:latin typeface="BentonSans Light" panose="02000404020000020004" pitchFamily="2" charset="0"/>
              </a:rPr>
              <a:t>Less Accurate</a:t>
            </a:r>
          </a:p>
        </p:txBody>
      </p:sp>
      <p:sp>
        <p:nvSpPr>
          <p:cNvPr id="70" name="TextBox 69"/>
          <p:cNvSpPr txBox="1"/>
          <p:nvPr/>
        </p:nvSpPr>
        <p:spPr>
          <a:xfrm>
            <a:off x="10971817" y="5907822"/>
            <a:ext cx="2194560" cy="535531"/>
          </a:xfrm>
          <a:prstGeom prst="rect">
            <a:avLst/>
          </a:prstGeom>
          <a:noFill/>
        </p:spPr>
        <p:txBody>
          <a:bodyPr wrap="square" rtlCol="0">
            <a:spAutoFit/>
          </a:bodyPr>
          <a:lstStyle/>
          <a:p>
            <a:r>
              <a:rPr lang="en-US" sz="2880" dirty="0">
                <a:solidFill>
                  <a:srgbClr val="080808"/>
                </a:solidFill>
                <a:latin typeface="BentonSans Light" panose="02000404020000020004" pitchFamily="2" charset="0"/>
              </a:rPr>
              <a:t>Large Gap</a:t>
            </a:r>
          </a:p>
        </p:txBody>
      </p:sp>
      <p:sp>
        <p:nvSpPr>
          <p:cNvPr id="71" name="TextBox 70"/>
          <p:cNvSpPr txBox="1"/>
          <p:nvPr/>
        </p:nvSpPr>
        <p:spPr>
          <a:xfrm>
            <a:off x="10971817" y="2962545"/>
            <a:ext cx="1298060" cy="387798"/>
          </a:xfrm>
          <a:prstGeom prst="rect">
            <a:avLst/>
          </a:prstGeom>
          <a:noFill/>
        </p:spPr>
        <p:txBody>
          <a:bodyPr wrap="square" rtlCol="0">
            <a:spAutoFit/>
          </a:bodyPr>
          <a:lstStyle/>
          <a:p>
            <a:r>
              <a:rPr lang="en-US" sz="1920" dirty="0">
                <a:solidFill>
                  <a:srgbClr val="080808"/>
                </a:solidFill>
                <a:latin typeface="BentonSans Light" panose="02000404020000020004" pitchFamily="2" charset="0"/>
              </a:rPr>
              <a:t>Gap</a:t>
            </a:r>
          </a:p>
        </p:txBody>
      </p:sp>
      <p:cxnSp>
        <p:nvCxnSpPr>
          <p:cNvPr id="73" name="Straight Arrow Connector 72"/>
          <p:cNvCxnSpPr/>
          <p:nvPr/>
        </p:nvCxnSpPr>
        <p:spPr>
          <a:xfrm flipH="1">
            <a:off x="10054432" y="6188207"/>
            <a:ext cx="8269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10054432" y="3156444"/>
            <a:ext cx="8269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419351" y="3601311"/>
            <a:ext cx="2426970" cy="978729"/>
          </a:xfrm>
          <a:prstGeom prst="rect">
            <a:avLst/>
          </a:prstGeom>
          <a:noFill/>
        </p:spPr>
        <p:txBody>
          <a:bodyPr wrap="square" rtlCol="0">
            <a:spAutoFit/>
          </a:bodyPr>
          <a:lstStyle/>
          <a:p>
            <a:r>
              <a:rPr lang="en-US" sz="2880" dirty="0">
                <a:solidFill>
                  <a:srgbClr val="080808"/>
                </a:solidFill>
                <a:latin typeface="BentonSans" panose="02000504020000020004" pitchFamily="2" charset="0"/>
              </a:rPr>
              <a:t>Judging Magnitudes</a:t>
            </a:r>
          </a:p>
        </p:txBody>
      </p:sp>
      <p:sp>
        <p:nvSpPr>
          <p:cNvPr id="40" name="Rectangle 39"/>
          <p:cNvSpPr/>
          <p:nvPr/>
        </p:nvSpPr>
        <p:spPr>
          <a:xfrm>
            <a:off x="8090460" y="1777120"/>
            <a:ext cx="1737360" cy="121655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41" name="TextBox 40"/>
          <p:cNvSpPr txBox="1"/>
          <p:nvPr/>
        </p:nvSpPr>
        <p:spPr>
          <a:xfrm>
            <a:off x="8257437" y="1777120"/>
            <a:ext cx="1252323" cy="461665"/>
          </a:xfrm>
          <a:prstGeom prst="rect">
            <a:avLst/>
          </a:prstGeom>
          <a:noFill/>
        </p:spPr>
        <p:txBody>
          <a:bodyPr wrap="square" rtlCol="0">
            <a:spAutoFit/>
          </a:bodyPr>
          <a:lstStyle/>
          <a:p>
            <a:r>
              <a:rPr lang="en-US" sz="2400" dirty="0">
                <a:solidFill>
                  <a:srgbClr val="080808"/>
                </a:solidFill>
                <a:latin typeface="BentonSans Light" panose="02000404020000020004" pitchFamily="2" charset="0"/>
              </a:rPr>
              <a:t>Slope</a:t>
            </a:r>
          </a:p>
        </p:txBody>
      </p:sp>
      <p:cxnSp>
        <p:nvCxnSpPr>
          <p:cNvPr id="42" name="Straight Arrow Connector 41"/>
          <p:cNvCxnSpPr/>
          <p:nvPr/>
        </p:nvCxnSpPr>
        <p:spPr>
          <a:xfrm flipV="1">
            <a:off x="8257438" y="2570262"/>
            <a:ext cx="572501" cy="184867"/>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9217566" y="2385395"/>
            <a:ext cx="419429" cy="369734"/>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108960" y="1017768"/>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08960" y="7767505"/>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Up Arrow 65"/>
          <p:cNvSpPr/>
          <p:nvPr/>
        </p:nvSpPr>
        <p:spPr>
          <a:xfrm>
            <a:off x="4572001" y="278297"/>
            <a:ext cx="1188719" cy="7481256"/>
          </a:xfrm>
          <a:prstGeom prst="upArrow">
            <a:avLst>
              <a:gd name="adj1" fmla="val 50000"/>
              <a:gd name="adj2" fmla="val 69151"/>
            </a:avLst>
          </a:prstGeom>
          <a:solidFill>
            <a:srgbClr val="080808"/>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Tree>
    <p:extLst>
      <p:ext uri="{BB962C8B-B14F-4D97-AF65-F5344CB8AC3E}">
        <p14:creationId xmlns:p14="http://schemas.microsoft.com/office/powerpoint/2010/main" val="3916188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5"/>
          <p:cNvSpPr>
            <a:spLocks noChangeArrowheads="1"/>
          </p:cNvSpPr>
          <p:nvPr/>
        </p:nvSpPr>
        <p:spPr bwMode="auto">
          <a:xfrm>
            <a:off x="3106103" y="316366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9" name="Oval 6"/>
          <p:cNvSpPr>
            <a:spLocks noChangeArrowheads="1"/>
          </p:cNvSpPr>
          <p:nvPr/>
        </p:nvSpPr>
        <p:spPr bwMode="auto">
          <a:xfrm>
            <a:off x="4752023" y="316366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0" name="Oval 7"/>
          <p:cNvSpPr>
            <a:spLocks noChangeArrowheads="1"/>
          </p:cNvSpPr>
          <p:nvPr/>
        </p:nvSpPr>
        <p:spPr bwMode="auto">
          <a:xfrm>
            <a:off x="3106103" y="458098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1" name="Oval 8"/>
          <p:cNvSpPr>
            <a:spLocks noChangeArrowheads="1"/>
          </p:cNvSpPr>
          <p:nvPr/>
        </p:nvSpPr>
        <p:spPr bwMode="auto">
          <a:xfrm>
            <a:off x="4752023" y="458098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2" name="Oval 9"/>
          <p:cNvSpPr>
            <a:spLocks noChangeArrowheads="1"/>
          </p:cNvSpPr>
          <p:nvPr/>
        </p:nvSpPr>
        <p:spPr bwMode="auto">
          <a:xfrm>
            <a:off x="749522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3" name="Oval 10"/>
          <p:cNvSpPr>
            <a:spLocks noChangeArrowheads="1"/>
          </p:cNvSpPr>
          <p:nvPr/>
        </p:nvSpPr>
        <p:spPr bwMode="auto">
          <a:xfrm>
            <a:off x="795242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4" name="Oval 11"/>
          <p:cNvSpPr>
            <a:spLocks noChangeArrowheads="1"/>
          </p:cNvSpPr>
          <p:nvPr/>
        </p:nvSpPr>
        <p:spPr bwMode="auto">
          <a:xfrm>
            <a:off x="877538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5" name="Oval 12"/>
          <p:cNvSpPr>
            <a:spLocks noChangeArrowheads="1"/>
          </p:cNvSpPr>
          <p:nvPr/>
        </p:nvSpPr>
        <p:spPr bwMode="auto">
          <a:xfrm>
            <a:off x="923258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6" name="Oval 13"/>
          <p:cNvSpPr>
            <a:spLocks noChangeArrowheads="1"/>
          </p:cNvSpPr>
          <p:nvPr/>
        </p:nvSpPr>
        <p:spPr bwMode="auto">
          <a:xfrm>
            <a:off x="1005554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7" name="Oval 14"/>
          <p:cNvSpPr>
            <a:spLocks noChangeArrowheads="1"/>
          </p:cNvSpPr>
          <p:nvPr/>
        </p:nvSpPr>
        <p:spPr bwMode="auto">
          <a:xfrm>
            <a:off x="1051274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8" name="Oval 15"/>
          <p:cNvSpPr>
            <a:spLocks noChangeArrowheads="1"/>
          </p:cNvSpPr>
          <p:nvPr/>
        </p:nvSpPr>
        <p:spPr bwMode="auto">
          <a:xfrm>
            <a:off x="1133570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9" name="Oval 16"/>
          <p:cNvSpPr>
            <a:spLocks noChangeArrowheads="1"/>
          </p:cNvSpPr>
          <p:nvPr/>
        </p:nvSpPr>
        <p:spPr bwMode="auto">
          <a:xfrm>
            <a:off x="1179290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560" y="2119190"/>
            <a:ext cx="10359880" cy="3446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2"/>
          <p:cNvSpPr txBox="1">
            <a:spLocks/>
          </p:cNvSpPr>
          <p:nvPr/>
        </p:nvSpPr>
        <p:spPr>
          <a:xfrm>
            <a:off x="9896584" y="6054539"/>
            <a:ext cx="2878237" cy="875720"/>
          </a:xfrm>
          <a:prstGeom prst="rect">
            <a:avLst/>
          </a:prstGeom>
        </p:spPr>
        <p:txBody>
          <a:bodyPr/>
          <a:lstStyle>
            <a:lvl1pPr algn="l" defTabSz="457200" rtl="0" eaLnBrk="1" latinLnBrk="0" hangingPunct="1">
              <a:spcBef>
                <a:spcPct val="0"/>
              </a:spcBef>
              <a:buNone/>
              <a:defRPr sz="3400" b="0" i="0" kern="1200">
                <a:solidFill>
                  <a:schemeClr val="tx1"/>
                </a:solidFill>
                <a:latin typeface="+mj-lt"/>
                <a:ea typeface="+mj-ea"/>
                <a:cs typeface="Gill Sans MT"/>
              </a:defRPr>
            </a:lvl1pPr>
          </a:lstStyle>
          <a:p>
            <a:r>
              <a:rPr lang="en-US" sz="3600" dirty="0">
                <a:solidFill>
                  <a:schemeClr val="accent2"/>
                </a:solidFill>
                <a:latin typeface="BentonSans Light" panose="02000404020000020004" pitchFamily="2" charset="0"/>
                <a:cs typeface="Microsoft New Tai Lue" pitchFamily="34" charset="0"/>
              </a:rPr>
              <a:t>Proximity</a:t>
            </a:r>
          </a:p>
        </p:txBody>
      </p:sp>
      <p:sp>
        <p:nvSpPr>
          <p:cNvPr id="21" name="Title 2"/>
          <p:cNvSpPr>
            <a:spLocks noGrp="1"/>
          </p:cNvSpPr>
          <p:nvPr>
            <p:ph type="title"/>
          </p:nvPr>
        </p:nvSpPr>
        <p:spPr>
          <a:xfrm>
            <a:off x="686744" y="386073"/>
            <a:ext cx="13245156" cy="623248"/>
          </a:xfrm>
        </p:spPr>
        <p:txBody>
          <a:bodyPr>
            <a:noAutofit/>
          </a:bodyPr>
          <a:lstStyle/>
          <a:p>
            <a:pPr algn="l"/>
            <a:r>
              <a:rPr lang="en-US" sz="4400" dirty="0" smtClean="0">
                <a:latin typeface="BentonSans" panose="02000504020000020004" pitchFamily="2" charset="0"/>
              </a:rPr>
              <a:t>Gestalt Principle</a:t>
            </a:r>
            <a:endParaRPr lang="en-US" sz="4400" dirty="0"/>
          </a:p>
        </p:txBody>
      </p:sp>
    </p:spTree>
    <p:extLst>
      <p:ext uri="{BB962C8B-B14F-4D97-AF65-F5344CB8AC3E}">
        <p14:creationId xmlns:p14="http://schemas.microsoft.com/office/powerpoint/2010/main" val="223915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5"/>
          <p:cNvSpPr>
            <a:spLocks noChangeArrowheads="1"/>
          </p:cNvSpPr>
          <p:nvPr/>
        </p:nvSpPr>
        <p:spPr bwMode="auto">
          <a:xfrm>
            <a:off x="3106103" y="316366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9" name="Oval 6"/>
          <p:cNvSpPr>
            <a:spLocks noChangeArrowheads="1"/>
          </p:cNvSpPr>
          <p:nvPr/>
        </p:nvSpPr>
        <p:spPr bwMode="auto">
          <a:xfrm>
            <a:off x="4752023" y="316366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0" name="Oval 7"/>
          <p:cNvSpPr>
            <a:spLocks noChangeArrowheads="1"/>
          </p:cNvSpPr>
          <p:nvPr/>
        </p:nvSpPr>
        <p:spPr bwMode="auto">
          <a:xfrm>
            <a:off x="3106103" y="458098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1" name="Oval 8"/>
          <p:cNvSpPr>
            <a:spLocks noChangeArrowheads="1"/>
          </p:cNvSpPr>
          <p:nvPr/>
        </p:nvSpPr>
        <p:spPr bwMode="auto">
          <a:xfrm>
            <a:off x="4752023" y="458098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2" name="Oval 9"/>
          <p:cNvSpPr>
            <a:spLocks noChangeArrowheads="1"/>
          </p:cNvSpPr>
          <p:nvPr/>
        </p:nvSpPr>
        <p:spPr bwMode="auto">
          <a:xfrm>
            <a:off x="749522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3" name="Oval 10"/>
          <p:cNvSpPr>
            <a:spLocks noChangeArrowheads="1"/>
          </p:cNvSpPr>
          <p:nvPr/>
        </p:nvSpPr>
        <p:spPr bwMode="auto">
          <a:xfrm>
            <a:off x="795242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4" name="Oval 11"/>
          <p:cNvSpPr>
            <a:spLocks noChangeArrowheads="1"/>
          </p:cNvSpPr>
          <p:nvPr/>
        </p:nvSpPr>
        <p:spPr bwMode="auto">
          <a:xfrm>
            <a:off x="877538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5" name="Oval 12"/>
          <p:cNvSpPr>
            <a:spLocks noChangeArrowheads="1"/>
          </p:cNvSpPr>
          <p:nvPr/>
        </p:nvSpPr>
        <p:spPr bwMode="auto">
          <a:xfrm>
            <a:off x="923258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6" name="Oval 13"/>
          <p:cNvSpPr>
            <a:spLocks noChangeArrowheads="1"/>
          </p:cNvSpPr>
          <p:nvPr/>
        </p:nvSpPr>
        <p:spPr bwMode="auto">
          <a:xfrm>
            <a:off x="1005554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7" name="Oval 14"/>
          <p:cNvSpPr>
            <a:spLocks noChangeArrowheads="1"/>
          </p:cNvSpPr>
          <p:nvPr/>
        </p:nvSpPr>
        <p:spPr bwMode="auto">
          <a:xfrm>
            <a:off x="1051274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8" name="Oval 15"/>
          <p:cNvSpPr>
            <a:spLocks noChangeArrowheads="1"/>
          </p:cNvSpPr>
          <p:nvPr/>
        </p:nvSpPr>
        <p:spPr bwMode="auto">
          <a:xfrm>
            <a:off x="1133570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9" name="Oval 16"/>
          <p:cNvSpPr>
            <a:spLocks noChangeArrowheads="1"/>
          </p:cNvSpPr>
          <p:nvPr/>
        </p:nvSpPr>
        <p:spPr bwMode="auto">
          <a:xfrm>
            <a:off x="1179290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370" y="2640330"/>
            <a:ext cx="6423660" cy="294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2"/>
          <p:cNvSpPr txBox="1">
            <a:spLocks/>
          </p:cNvSpPr>
          <p:nvPr/>
        </p:nvSpPr>
        <p:spPr>
          <a:xfrm>
            <a:off x="9670936" y="6200022"/>
            <a:ext cx="2493182" cy="875720"/>
          </a:xfrm>
          <a:prstGeom prst="rect">
            <a:avLst/>
          </a:prstGeom>
        </p:spPr>
        <p:txBody>
          <a:bodyPr/>
          <a:lstStyle>
            <a:lvl1pPr algn="l" defTabSz="457200" rtl="0" eaLnBrk="1" latinLnBrk="0" hangingPunct="1">
              <a:spcBef>
                <a:spcPct val="0"/>
              </a:spcBef>
              <a:buNone/>
              <a:defRPr sz="3400" b="0" i="0" kern="1200">
                <a:solidFill>
                  <a:schemeClr val="tx1"/>
                </a:solidFill>
                <a:latin typeface="+mj-lt"/>
                <a:ea typeface="+mj-ea"/>
                <a:cs typeface="Gill Sans MT"/>
              </a:defRPr>
            </a:lvl1pPr>
          </a:lstStyle>
          <a:p>
            <a:r>
              <a:rPr lang="en-US" sz="3600" dirty="0">
                <a:solidFill>
                  <a:srgbClr val="C26B51"/>
                </a:solidFill>
                <a:latin typeface="BentonSans Light" panose="02000404020000020004" pitchFamily="2" charset="0"/>
                <a:cs typeface="Microsoft New Tai Lue" pitchFamily="34" charset="0"/>
              </a:rPr>
              <a:t>Similarity</a:t>
            </a:r>
          </a:p>
        </p:txBody>
      </p:sp>
      <p:sp>
        <p:nvSpPr>
          <p:cNvPr id="21" name="Title 2"/>
          <p:cNvSpPr>
            <a:spLocks noGrp="1"/>
          </p:cNvSpPr>
          <p:nvPr>
            <p:ph type="title"/>
          </p:nvPr>
        </p:nvSpPr>
        <p:spPr>
          <a:xfrm>
            <a:off x="686744" y="386073"/>
            <a:ext cx="13245156" cy="623248"/>
          </a:xfrm>
        </p:spPr>
        <p:txBody>
          <a:bodyPr>
            <a:noAutofit/>
          </a:bodyPr>
          <a:lstStyle/>
          <a:p>
            <a:pPr algn="l"/>
            <a:r>
              <a:rPr lang="en-US" sz="4400" dirty="0" smtClean="0">
                <a:latin typeface="BentonSans" panose="02000504020000020004" pitchFamily="2" charset="0"/>
              </a:rPr>
              <a:t>Gestalt Principle</a:t>
            </a:r>
            <a:endParaRPr lang="en-US" sz="4400" dirty="0"/>
          </a:p>
        </p:txBody>
      </p:sp>
    </p:spTree>
    <p:extLst>
      <p:ext uri="{BB962C8B-B14F-4D97-AF65-F5344CB8AC3E}">
        <p14:creationId xmlns:p14="http://schemas.microsoft.com/office/powerpoint/2010/main" val="169711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5"/>
          <p:cNvSpPr>
            <a:spLocks noChangeArrowheads="1"/>
          </p:cNvSpPr>
          <p:nvPr/>
        </p:nvSpPr>
        <p:spPr bwMode="auto">
          <a:xfrm>
            <a:off x="3106103" y="316366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9" name="Oval 6"/>
          <p:cNvSpPr>
            <a:spLocks noChangeArrowheads="1"/>
          </p:cNvSpPr>
          <p:nvPr/>
        </p:nvSpPr>
        <p:spPr bwMode="auto">
          <a:xfrm>
            <a:off x="4752023" y="316366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0" name="Oval 7"/>
          <p:cNvSpPr>
            <a:spLocks noChangeArrowheads="1"/>
          </p:cNvSpPr>
          <p:nvPr/>
        </p:nvSpPr>
        <p:spPr bwMode="auto">
          <a:xfrm>
            <a:off x="3106103" y="458098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1" name="Oval 8"/>
          <p:cNvSpPr>
            <a:spLocks noChangeArrowheads="1"/>
          </p:cNvSpPr>
          <p:nvPr/>
        </p:nvSpPr>
        <p:spPr bwMode="auto">
          <a:xfrm>
            <a:off x="4752023" y="458098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2" name="Oval 9"/>
          <p:cNvSpPr>
            <a:spLocks noChangeArrowheads="1"/>
          </p:cNvSpPr>
          <p:nvPr/>
        </p:nvSpPr>
        <p:spPr bwMode="auto">
          <a:xfrm>
            <a:off x="749522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3" name="Oval 10"/>
          <p:cNvSpPr>
            <a:spLocks noChangeArrowheads="1"/>
          </p:cNvSpPr>
          <p:nvPr/>
        </p:nvSpPr>
        <p:spPr bwMode="auto">
          <a:xfrm>
            <a:off x="795242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4" name="Oval 11"/>
          <p:cNvSpPr>
            <a:spLocks noChangeArrowheads="1"/>
          </p:cNvSpPr>
          <p:nvPr/>
        </p:nvSpPr>
        <p:spPr bwMode="auto">
          <a:xfrm>
            <a:off x="877538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5" name="Oval 12"/>
          <p:cNvSpPr>
            <a:spLocks noChangeArrowheads="1"/>
          </p:cNvSpPr>
          <p:nvPr/>
        </p:nvSpPr>
        <p:spPr bwMode="auto">
          <a:xfrm>
            <a:off x="923258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6" name="Oval 13"/>
          <p:cNvSpPr>
            <a:spLocks noChangeArrowheads="1"/>
          </p:cNvSpPr>
          <p:nvPr/>
        </p:nvSpPr>
        <p:spPr bwMode="auto">
          <a:xfrm>
            <a:off x="1005554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7" name="Oval 14"/>
          <p:cNvSpPr>
            <a:spLocks noChangeArrowheads="1"/>
          </p:cNvSpPr>
          <p:nvPr/>
        </p:nvSpPr>
        <p:spPr bwMode="auto">
          <a:xfrm>
            <a:off x="1051274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8" name="Oval 15"/>
          <p:cNvSpPr>
            <a:spLocks noChangeArrowheads="1"/>
          </p:cNvSpPr>
          <p:nvPr/>
        </p:nvSpPr>
        <p:spPr bwMode="auto">
          <a:xfrm>
            <a:off x="1133570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9" name="Oval 16"/>
          <p:cNvSpPr>
            <a:spLocks noChangeArrowheads="1"/>
          </p:cNvSpPr>
          <p:nvPr/>
        </p:nvSpPr>
        <p:spPr bwMode="auto">
          <a:xfrm>
            <a:off x="1179290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1810" y="2228850"/>
            <a:ext cx="825246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2"/>
          <p:cNvSpPr txBox="1">
            <a:spLocks/>
          </p:cNvSpPr>
          <p:nvPr/>
        </p:nvSpPr>
        <p:spPr>
          <a:xfrm>
            <a:off x="8385320" y="6126481"/>
            <a:ext cx="3840480" cy="875720"/>
          </a:xfrm>
          <a:prstGeom prst="rect">
            <a:avLst/>
          </a:prstGeom>
        </p:spPr>
        <p:txBody>
          <a:bodyPr/>
          <a:lstStyle>
            <a:lvl1pPr algn="l" defTabSz="457200" rtl="0" eaLnBrk="1" latinLnBrk="0" hangingPunct="1">
              <a:spcBef>
                <a:spcPct val="0"/>
              </a:spcBef>
              <a:buNone/>
              <a:defRPr sz="3400" b="0" i="0" kern="1200">
                <a:solidFill>
                  <a:schemeClr val="tx1"/>
                </a:solidFill>
                <a:latin typeface="+mj-lt"/>
                <a:ea typeface="+mj-ea"/>
                <a:cs typeface="Gill Sans MT"/>
              </a:defRPr>
            </a:lvl1pPr>
          </a:lstStyle>
          <a:p>
            <a:r>
              <a:rPr lang="en-US" sz="3600" dirty="0">
                <a:solidFill>
                  <a:schemeClr val="accent2"/>
                </a:solidFill>
                <a:latin typeface="BentonSans Light" panose="02000404020000020004" pitchFamily="2" charset="0"/>
                <a:cs typeface="Microsoft New Tai Lue" pitchFamily="34" charset="0"/>
              </a:rPr>
              <a:t>Connectedness</a:t>
            </a:r>
          </a:p>
        </p:txBody>
      </p:sp>
      <p:sp>
        <p:nvSpPr>
          <p:cNvPr id="21" name="Title 2"/>
          <p:cNvSpPr>
            <a:spLocks noGrp="1"/>
          </p:cNvSpPr>
          <p:nvPr>
            <p:ph type="title"/>
          </p:nvPr>
        </p:nvSpPr>
        <p:spPr>
          <a:xfrm>
            <a:off x="686744" y="386073"/>
            <a:ext cx="13245156" cy="623248"/>
          </a:xfrm>
        </p:spPr>
        <p:txBody>
          <a:bodyPr>
            <a:noAutofit/>
          </a:bodyPr>
          <a:lstStyle/>
          <a:p>
            <a:pPr algn="l"/>
            <a:r>
              <a:rPr lang="en-US" sz="4400" dirty="0" smtClean="0">
                <a:latin typeface="BentonSans" panose="02000504020000020004" pitchFamily="2" charset="0"/>
              </a:rPr>
              <a:t>Gestalt Principle</a:t>
            </a:r>
            <a:endParaRPr lang="en-US" sz="4400" dirty="0"/>
          </a:p>
        </p:txBody>
      </p:sp>
    </p:spTree>
    <p:extLst>
      <p:ext uri="{BB962C8B-B14F-4D97-AF65-F5344CB8AC3E}">
        <p14:creationId xmlns:p14="http://schemas.microsoft.com/office/powerpoint/2010/main" val="78192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5"/>
          <p:cNvSpPr>
            <a:spLocks noChangeArrowheads="1"/>
          </p:cNvSpPr>
          <p:nvPr/>
        </p:nvSpPr>
        <p:spPr bwMode="auto">
          <a:xfrm>
            <a:off x="3106103" y="316366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9" name="Oval 6"/>
          <p:cNvSpPr>
            <a:spLocks noChangeArrowheads="1"/>
          </p:cNvSpPr>
          <p:nvPr/>
        </p:nvSpPr>
        <p:spPr bwMode="auto">
          <a:xfrm>
            <a:off x="4752023" y="316366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0" name="Oval 7"/>
          <p:cNvSpPr>
            <a:spLocks noChangeArrowheads="1"/>
          </p:cNvSpPr>
          <p:nvPr/>
        </p:nvSpPr>
        <p:spPr bwMode="auto">
          <a:xfrm>
            <a:off x="3106103" y="458098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1" name="Oval 8"/>
          <p:cNvSpPr>
            <a:spLocks noChangeArrowheads="1"/>
          </p:cNvSpPr>
          <p:nvPr/>
        </p:nvSpPr>
        <p:spPr bwMode="auto">
          <a:xfrm>
            <a:off x="4752023" y="458098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19" name="Oval 16"/>
          <p:cNvSpPr>
            <a:spLocks noChangeArrowheads="1"/>
          </p:cNvSpPr>
          <p:nvPr/>
        </p:nvSpPr>
        <p:spPr bwMode="auto">
          <a:xfrm>
            <a:off x="11792903" y="3483704"/>
            <a:ext cx="259766" cy="804993"/>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120"/>
          </a:p>
        </p:txBody>
      </p:sp>
      <p:sp>
        <p:nvSpPr>
          <p:cNvPr id="20" name="Title 2"/>
          <p:cNvSpPr txBox="1">
            <a:spLocks/>
          </p:cNvSpPr>
          <p:nvPr/>
        </p:nvSpPr>
        <p:spPr>
          <a:xfrm>
            <a:off x="1253474" y="6096618"/>
            <a:ext cx="2678920" cy="875720"/>
          </a:xfrm>
          <a:prstGeom prst="rect">
            <a:avLst/>
          </a:prstGeom>
        </p:spPr>
        <p:txBody>
          <a:bodyPr/>
          <a:lstStyle>
            <a:lvl1pPr algn="l" defTabSz="457200" rtl="0" eaLnBrk="1" latinLnBrk="0" hangingPunct="1">
              <a:spcBef>
                <a:spcPct val="0"/>
              </a:spcBef>
              <a:buNone/>
              <a:defRPr sz="3400" b="0" i="0" kern="1200">
                <a:solidFill>
                  <a:schemeClr val="tx1"/>
                </a:solidFill>
                <a:latin typeface="+mj-lt"/>
                <a:ea typeface="+mj-ea"/>
                <a:cs typeface="Gill Sans MT"/>
              </a:defRPr>
            </a:lvl1pPr>
          </a:lstStyle>
          <a:p>
            <a:pPr algn="ctr"/>
            <a:r>
              <a:rPr lang="en-US" sz="3600" dirty="0">
                <a:solidFill>
                  <a:schemeClr val="accent2"/>
                </a:solidFill>
                <a:latin typeface="BentonSans Light" panose="02000404020000020004" pitchFamily="2" charset="0"/>
                <a:cs typeface="Microsoft New Tai Lue" pitchFamily="34" charset="0"/>
              </a:rPr>
              <a:t>Continuity</a:t>
            </a: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07" y="2037006"/>
            <a:ext cx="3673454" cy="369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itle 2"/>
          <p:cNvSpPr>
            <a:spLocks noGrp="1"/>
          </p:cNvSpPr>
          <p:nvPr>
            <p:ph type="title"/>
          </p:nvPr>
        </p:nvSpPr>
        <p:spPr>
          <a:xfrm>
            <a:off x="686744" y="386073"/>
            <a:ext cx="13245156" cy="623248"/>
          </a:xfrm>
        </p:spPr>
        <p:txBody>
          <a:bodyPr>
            <a:noAutofit/>
          </a:bodyPr>
          <a:lstStyle/>
          <a:p>
            <a:pPr algn="l"/>
            <a:r>
              <a:rPr lang="en-US" sz="4400" dirty="0" smtClean="0">
                <a:latin typeface="BentonSans" panose="02000504020000020004" pitchFamily="2" charset="0"/>
              </a:rPr>
              <a:t>Gestalt Principle</a:t>
            </a:r>
            <a:endParaRPr lang="en-US" sz="4400" dirty="0"/>
          </a:p>
        </p:txBody>
      </p:sp>
      <p:pic>
        <p:nvPicPr>
          <p:cNvPr id="21" name="Picture 4" descr="http://3.bp.blogspot.com/-JLdRC0mhQhQ/T8TNteuvZZI/AAAAAAAAEq4/e89RaZ57Hjg/s1600/Cup_or_fac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8790" y="2124251"/>
            <a:ext cx="3041064" cy="3688811"/>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
          <p:cNvSpPr txBox="1">
            <a:spLocks/>
          </p:cNvSpPr>
          <p:nvPr/>
        </p:nvSpPr>
        <p:spPr>
          <a:xfrm>
            <a:off x="5936293" y="6096618"/>
            <a:ext cx="2746057" cy="875720"/>
          </a:xfrm>
          <a:prstGeom prst="rect">
            <a:avLst/>
          </a:prstGeom>
        </p:spPr>
        <p:txBody>
          <a:bodyPr/>
          <a:lstStyle>
            <a:lvl1pPr algn="l" defTabSz="457200" rtl="0" eaLnBrk="1" latinLnBrk="0" hangingPunct="1">
              <a:spcBef>
                <a:spcPct val="0"/>
              </a:spcBef>
              <a:buNone/>
              <a:defRPr sz="3400" b="0" i="0" kern="1200">
                <a:solidFill>
                  <a:schemeClr val="tx1"/>
                </a:solidFill>
                <a:latin typeface="+mj-lt"/>
                <a:ea typeface="+mj-ea"/>
                <a:cs typeface="Gill Sans MT"/>
              </a:defRPr>
            </a:lvl1pPr>
          </a:lstStyle>
          <a:p>
            <a:pPr algn="ctr"/>
            <a:r>
              <a:rPr lang="en-US" sz="3600" dirty="0">
                <a:solidFill>
                  <a:schemeClr val="accent2"/>
                </a:solidFill>
                <a:latin typeface="BentonSans Light" panose="02000404020000020004" pitchFamily="2" charset="0"/>
                <a:cs typeface="Microsoft New Tai Lue" pitchFamily="34" charset="0"/>
              </a:rPr>
              <a:t>Symmetry</a:t>
            </a:r>
          </a:p>
        </p:txBody>
      </p:sp>
      <p:pic>
        <p:nvPicPr>
          <p:cNvPr id="23" name="Picture 2" descr="http://www.sorrythatusernameistaken.com/wp-content/uploads/2011/10/Screen-shot-2011-10-31-at-9.15.26-P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8983" y="2124251"/>
            <a:ext cx="4287701" cy="3715079"/>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2"/>
          <p:cNvSpPr txBox="1">
            <a:spLocks/>
          </p:cNvSpPr>
          <p:nvPr/>
        </p:nvSpPr>
        <p:spPr>
          <a:xfrm>
            <a:off x="11279130" y="6096618"/>
            <a:ext cx="2107406" cy="875720"/>
          </a:xfrm>
          <a:prstGeom prst="rect">
            <a:avLst/>
          </a:prstGeom>
        </p:spPr>
        <p:txBody>
          <a:bodyPr/>
          <a:lstStyle>
            <a:lvl1pPr algn="l" defTabSz="457200" rtl="0" eaLnBrk="1" latinLnBrk="0" hangingPunct="1">
              <a:spcBef>
                <a:spcPct val="0"/>
              </a:spcBef>
              <a:buNone/>
              <a:defRPr sz="3400" b="0" i="0" kern="1200">
                <a:solidFill>
                  <a:schemeClr val="tx1"/>
                </a:solidFill>
                <a:latin typeface="+mj-lt"/>
                <a:ea typeface="+mj-ea"/>
                <a:cs typeface="Gill Sans MT"/>
              </a:defRPr>
            </a:lvl1pPr>
          </a:lstStyle>
          <a:p>
            <a:pPr algn="ctr"/>
            <a:r>
              <a:rPr lang="en-US" sz="3600" dirty="0">
                <a:solidFill>
                  <a:schemeClr val="accent2"/>
                </a:solidFill>
                <a:latin typeface="BentonSans Light" panose="02000404020000020004" pitchFamily="2" charset="0"/>
                <a:cs typeface="Microsoft New Tai Lue" pitchFamily="34" charset="0"/>
              </a:rPr>
              <a:t>Contour</a:t>
            </a:r>
          </a:p>
        </p:txBody>
      </p:sp>
    </p:spTree>
    <p:extLst>
      <p:ext uri="{BB962C8B-B14F-4D97-AF65-F5344CB8AC3E}">
        <p14:creationId xmlns:p14="http://schemas.microsoft.com/office/powerpoint/2010/main" val="214310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latin typeface="BentonSans" panose="02000504020000020004" pitchFamily="2" charset="0"/>
              </a:rPr>
              <a:t>Text is </a:t>
            </a:r>
            <a:r>
              <a:rPr lang="en-US" b="1" dirty="0" smtClean="0">
                <a:latin typeface="BentonSans" panose="02000504020000020004" pitchFamily="2" charset="0"/>
              </a:rPr>
              <a:t>not</a:t>
            </a:r>
            <a:r>
              <a:rPr lang="en-US" dirty="0" smtClean="0">
                <a:latin typeface="BentonSans" panose="02000504020000020004" pitchFamily="2" charset="0"/>
              </a:rPr>
              <a:t> a pre-attentive attribute</a:t>
            </a:r>
            <a:endParaRPr lang="en-US" dirty="0">
              <a:latin typeface="BentonSans" panose="02000504020000020004" pitchFamily="2" charset="0"/>
            </a:endParaRPr>
          </a:p>
        </p:txBody>
      </p:sp>
      <p:pic>
        <p:nvPicPr>
          <p:cNvPr id="103" name="Screen Shot 2015-02-27 at 12.07.06.png"/>
          <p:cNvPicPr>
            <a:picLocks noChangeAspect="1"/>
          </p:cNvPicPr>
          <p:nvPr/>
        </p:nvPicPr>
        <p:blipFill>
          <a:blip r:embed="rId3">
            <a:extLst/>
          </a:blip>
          <a:stretch>
            <a:fillRect/>
          </a:stretch>
        </p:blipFill>
        <p:spPr>
          <a:xfrm>
            <a:off x="1676400" y="1409870"/>
            <a:ext cx="11277600" cy="6567328"/>
          </a:xfrm>
          <a:prstGeom prst="rect">
            <a:avLst/>
          </a:prstGeom>
          <a:ln w="3175">
            <a:miter lim="400000"/>
          </a:ln>
        </p:spPr>
      </p:pic>
    </p:spTree>
    <p:extLst>
      <p:ext uri="{BB962C8B-B14F-4D97-AF65-F5344CB8AC3E}">
        <p14:creationId xmlns:p14="http://schemas.microsoft.com/office/powerpoint/2010/main" val="25851825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latin typeface="BentonSans" panose="02000504020000020004" pitchFamily="2" charset="0"/>
              </a:rPr>
              <a:t>We are faster at ‘</a:t>
            </a:r>
            <a:r>
              <a:rPr lang="en-US" dirty="0">
                <a:solidFill>
                  <a:srgbClr val="FF0000"/>
                </a:solidFill>
                <a:latin typeface="BentonSans" panose="02000504020000020004" pitchFamily="2" charset="0"/>
              </a:rPr>
              <a:t>seeing</a:t>
            </a:r>
            <a:r>
              <a:rPr lang="en-US" dirty="0">
                <a:latin typeface="BentonSans" panose="02000504020000020004" pitchFamily="2" charset="0"/>
              </a:rPr>
              <a:t>’ data</a:t>
            </a:r>
          </a:p>
        </p:txBody>
      </p:sp>
      <p:pic>
        <p:nvPicPr>
          <p:cNvPr id="108" name="Screen Shot 2015-02-27 at 12.07.19.png"/>
          <p:cNvPicPr>
            <a:picLocks noChangeAspect="1"/>
          </p:cNvPicPr>
          <p:nvPr/>
        </p:nvPicPr>
        <p:blipFill>
          <a:blip r:embed="rId3">
            <a:extLst/>
          </a:blip>
          <a:stretch>
            <a:fillRect/>
          </a:stretch>
        </p:blipFill>
        <p:spPr>
          <a:xfrm>
            <a:off x="1676400" y="1412738"/>
            <a:ext cx="11277600" cy="6584743"/>
          </a:xfrm>
          <a:prstGeom prst="rect">
            <a:avLst/>
          </a:prstGeom>
          <a:ln w="3175">
            <a:miter lim="400000"/>
          </a:ln>
        </p:spPr>
      </p:pic>
    </p:spTree>
    <p:extLst>
      <p:ext uri="{BB962C8B-B14F-4D97-AF65-F5344CB8AC3E}">
        <p14:creationId xmlns:p14="http://schemas.microsoft.com/office/powerpoint/2010/main" val="37086754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latin typeface="BentonSans" panose="02000504020000020004" pitchFamily="2" charset="0"/>
              </a:rPr>
              <a:t>Color </a:t>
            </a:r>
            <a:r>
              <a:rPr lang="en-US" dirty="0" smtClean="0">
                <a:solidFill>
                  <a:schemeClr val="bg1">
                    <a:lumMod val="75000"/>
                  </a:schemeClr>
                </a:solidFill>
                <a:latin typeface="BentonSans" panose="02000504020000020004" pitchFamily="2" charset="0"/>
              </a:rPr>
              <a:t>to highlight a problem</a:t>
            </a:r>
            <a:endParaRPr lang="en-US" dirty="0">
              <a:solidFill>
                <a:schemeClr val="bg1">
                  <a:lumMod val="75000"/>
                </a:schemeClr>
              </a:solidFill>
              <a:latin typeface="BentonSans" panose="02000504020000020004" pitchFamily="2" charset="0"/>
            </a:endParaRPr>
          </a:p>
        </p:txBody>
      </p:sp>
      <p:pic>
        <p:nvPicPr>
          <p:cNvPr id="113" name="Screen Shot 2015-02-27 at 12.10.44.png"/>
          <p:cNvPicPr>
            <a:picLocks noChangeAspect="1"/>
          </p:cNvPicPr>
          <p:nvPr/>
        </p:nvPicPr>
        <p:blipFill>
          <a:blip r:embed="rId3">
            <a:extLst/>
          </a:blip>
          <a:stretch>
            <a:fillRect/>
          </a:stretch>
        </p:blipFill>
        <p:spPr>
          <a:xfrm>
            <a:off x="1676400" y="1752418"/>
            <a:ext cx="11277600" cy="5743337"/>
          </a:xfrm>
          <a:prstGeom prst="rect">
            <a:avLst/>
          </a:prstGeom>
          <a:ln w="3175">
            <a:miter lim="400000"/>
          </a:ln>
        </p:spPr>
      </p:pic>
    </p:spTree>
    <p:extLst>
      <p:ext uri="{BB962C8B-B14F-4D97-AF65-F5344CB8AC3E}">
        <p14:creationId xmlns:p14="http://schemas.microsoft.com/office/powerpoint/2010/main" val="72924611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4389120" y="1383030"/>
          <a:ext cx="5852160" cy="3259612"/>
        </p:xfrm>
        <a:graphic>
          <a:graphicData uri="http://schemas.openxmlformats.org/drawingml/2006/table">
            <a:tbl>
              <a:tblPr>
                <a:tableStyleId>{5940675A-B579-460E-94D1-54222C63F5DA}</a:tableStyleId>
              </a:tblPr>
              <a:tblGrid>
                <a:gridCol w="731520"/>
                <a:gridCol w="731520"/>
                <a:gridCol w="731520"/>
                <a:gridCol w="731520"/>
                <a:gridCol w="731520"/>
                <a:gridCol w="731520"/>
                <a:gridCol w="731520"/>
                <a:gridCol w="731520"/>
              </a:tblGrid>
              <a:tr h="244718">
                <a:tc gridSpan="2">
                  <a:txBody>
                    <a:bodyPr/>
                    <a:lstStyle/>
                    <a:p>
                      <a:pPr marL="0" algn="ctr" defTabSz="816388" rtl="0" eaLnBrk="1" fontAlgn="ctr" latinLnBrk="0" hangingPunct="1"/>
                      <a:r>
                        <a:rPr lang="en-US" sz="1200" b="1" u="none" strike="noStrike" kern="1200" dirty="0">
                          <a:effectLst/>
                          <a:latin typeface="BentonSans Book" panose="02000404020000020004" pitchFamily="2" charset="0"/>
                        </a:rPr>
                        <a:t>I</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39466"/>
                    </a:solidFill>
                  </a:tcPr>
                </a:tc>
                <a:tc hMerge="1">
                  <a:txBody>
                    <a:bodyPr/>
                    <a:lstStyle/>
                    <a:p>
                      <a:endParaRPr lang="en-US"/>
                    </a:p>
                  </a:txBody>
                  <a:tcPr/>
                </a:tc>
                <a:tc gridSpan="2">
                  <a:txBody>
                    <a:bodyPr/>
                    <a:lstStyle/>
                    <a:p>
                      <a:pPr marL="0" algn="ctr" defTabSz="816388" rtl="0" eaLnBrk="1" fontAlgn="ctr" latinLnBrk="0" hangingPunct="1"/>
                      <a:r>
                        <a:rPr lang="en-US" sz="1200" b="1" u="none" strike="noStrike" kern="1200" dirty="0">
                          <a:effectLst/>
                          <a:latin typeface="BentonSans Book" panose="02000404020000020004" pitchFamily="2" charset="0"/>
                        </a:rPr>
                        <a:t>II</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39466"/>
                    </a:solidFill>
                  </a:tcPr>
                </a:tc>
                <a:tc hMerge="1">
                  <a:txBody>
                    <a:bodyPr/>
                    <a:lstStyle/>
                    <a:p>
                      <a:endParaRPr lang="en-US"/>
                    </a:p>
                  </a:txBody>
                  <a:tcPr/>
                </a:tc>
                <a:tc gridSpan="2">
                  <a:txBody>
                    <a:bodyPr/>
                    <a:lstStyle/>
                    <a:p>
                      <a:pPr marL="0" algn="ctr" defTabSz="816388" rtl="0" eaLnBrk="1" fontAlgn="ctr" latinLnBrk="0" hangingPunct="1"/>
                      <a:r>
                        <a:rPr lang="en-US" sz="1200" b="1" u="none" strike="noStrike" kern="1200" dirty="0">
                          <a:effectLst/>
                          <a:latin typeface="BentonSans Book" panose="02000404020000020004" pitchFamily="2" charset="0"/>
                        </a:rPr>
                        <a:t>III</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39466"/>
                    </a:solidFill>
                  </a:tcPr>
                </a:tc>
                <a:tc hMerge="1">
                  <a:txBody>
                    <a:bodyPr/>
                    <a:lstStyle/>
                    <a:p>
                      <a:endParaRPr lang="en-US"/>
                    </a:p>
                  </a:txBody>
                  <a:tcPr/>
                </a:tc>
                <a:tc gridSpan="2">
                  <a:txBody>
                    <a:bodyPr/>
                    <a:lstStyle/>
                    <a:p>
                      <a:pPr marL="0" algn="ctr" defTabSz="816388" rtl="0" eaLnBrk="1" fontAlgn="ctr" latinLnBrk="0" hangingPunct="1"/>
                      <a:r>
                        <a:rPr lang="en-US" sz="1200" b="1" u="none" strike="noStrike" kern="1200" dirty="0">
                          <a:effectLst/>
                          <a:latin typeface="BentonSans Book" panose="02000404020000020004" pitchFamily="2" charset="0"/>
                        </a:rPr>
                        <a:t>IV</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39466"/>
                    </a:solidFill>
                  </a:tcPr>
                </a:tc>
                <a:tc hMerge="1">
                  <a:txBody>
                    <a:bodyPr/>
                    <a:lstStyle/>
                    <a:p>
                      <a:endParaRPr lang="en-US"/>
                    </a:p>
                  </a:txBody>
                  <a:tcPr/>
                </a:tc>
              </a:tr>
              <a:tr h="272143">
                <a:tc>
                  <a:txBody>
                    <a:bodyPr/>
                    <a:lstStyle/>
                    <a:p>
                      <a:pPr marL="0" algn="ctr" defTabSz="816388" rtl="0" eaLnBrk="1" fontAlgn="ctr" latinLnBrk="0" hangingPunct="1"/>
                      <a:r>
                        <a:rPr lang="en-US" sz="1200" b="1" u="none" strike="noStrike" kern="1200" dirty="0">
                          <a:effectLst/>
                          <a:latin typeface="BentonSans Book" panose="02000404020000020004" pitchFamily="2" charset="0"/>
                        </a:rPr>
                        <a:t>x</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BC3A0"/>
                    </a:solidFill>
                  </a:tcPr>
                </a:tc>
                <a:tc>
                  <a:txBody>
                    <a:bodyPr/>
                    <a:lstStyle/>
                    <a:p>
                      <a:pPr marL="0" algn="ctr" defTabSz="816388" rtl="0" eaLnBrk="1" fontAlgn="ctr" latinLnBrk="0" hangingPunct="1"/>
                      <a:r>
                        <a:rPr lang="en-US" sz="1200" b="1" u="none" strike="noStrike" kern="1200" dirty="0">
                          <a:effectLst/>
                          <a:latin typeface="BentonSans Book" panose="02000404020000020004" pitchFamily="2" charset="0"/>
                        </a:rPr>
                        <a:t>y</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BC3A0"/>
                    </a:solidFill>
                  </a:tcPr>
                </a:tc>
                <a:tc>
                  <a:txBody>
                    <a:bodyPr/>
                    <a:lstStyle/>
                    <a:p>
                      <a:pPr marL="0" algn="ctr" defTabSz="816388" rtl="0" eaLnBrk="1" fontAlgn="ctr" latinLnBrk="0" hangingPunct="1"/>
                      <a:r>
                        <a:rPr lang="en-US" sz="1200" b="1" u="none" strike="noStrike" kern="1200" dirty="0">
                          <a:effectLst/>
                          <a:latin typeface="BentonSans Book" panose="02000404020000020004" pitchFamily="2" charset="0"/>
                        </a:rPr>
                        <a:t>x</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BC3A0"/>
                    </a:solidFill>
                  </a:tcPr>
                </a:tc>
                <a:tc>
                  <a:txBody>
                    <a:bodyPr/>
                    <a:lstStyle/>
                    <a:p>
                      <a:pPr marL="0" algn="ctr" defTabSz="816388" rtl="0" eaLnBrk="1" fontAlgn="ctr" latinLnBrk="0" hangingPunct="1"/>
                      <a:r>
                        <a:rPr lang="en-US" sz="1200" b="1" u="none" strike="noStrike" kern="1200" dirty="0">
                          <a:effectLst/>
                          <a:latin typeface="BentonSans Book" panose="02000404020000020004" pitchFamily="2" charset="0"/>
                        </a:rPr>
                        <a:t>y</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BC3A0"/>
                    </a:solidFill>
                  </a:tcPr>
                </a:tc>
                <a:tc>
                  <a:txBody>
                    <a:bodyPr/>
                    <a:lstStyle/>
                    <a:p>
                      <a:pPr marL="0" algn="ctr" defTabSz="816388" rtl="0" eaLnBrk="1" fontAlgn="ctr" latinLnBrk="0" hangingPunct="1"/>
                      <a:r>
                        <a:rPr lang="en-US" sz="1200" b="1" u="none" strike="noStrike" kern="1200" dirty="0">
                          <a:effectLst/>
                          <a:latin typeface="BentonSans Book" panose="02000404020000020004" pitchFamily="2" charset="0"/>
                        </a:rPr>
                        <a:t>x</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BC3A0"/>
                    </a:solidFill>
                  </a:tcPr>
                </a:tc>
                <a:tc>
                  <a:txBody>
                    <a:bodyPr/>
                    <a:lstStyle/>
                    <a:p>
                      <a:pPr marL="0" algn="ctr" defTabSz="816388" rtl="0" eaLnBrk="1" fontAlgn="ctr" latinLnBrk="0" hangingPunct="1"/>
                      <a:r>
                        <a:rPr lang="en-US" sz="1200" b="1" u="none" strike="noStrike" kern="1200" dirty="0">
                          <a:effectLst/>
                          <a:latin typeface="BentonSans Book" panose="02000404020000020004" pitchFamily="2" charset="0"/>
                        </a:rPr>
                        <a:t>y</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BC3A0"/>
                    </a:solidFill>
                  </a:tcPr>
                </a:tc>
                <a:tc>
                  <a:txBody>
                    <a:bodyPr/>
                    <a:lstStyle/>
                    <a:p>
                      <a:pPr marL="0" algn="ctr" defTabSz="816388" rtl="0" eaLnBrk="1" fontAlgn="ctr" latinLnBrk="0" hangingPunct="1"/>
                      <a:r>
                        <a:rPr lang="en-US" sz="1200" b="1" u="none" strike="noStrike" kern="1200" dirty="0">
                          <a:effectLst/>
                          <a:latin typeface="BentonSans Book" panose="02000404020000020004" pitchFamily="2" charset="0"/>
                        </a:rPr>
                        <a:t>x</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BC3A0"/>
                    </a:solidFill>
                  </a:tcPr>
                </a:tc>
                <a:tc>
                  <a:txBody>
                    <a:bodyPr/>
                    <a:lstStyle/>
                    <a:p>
                      <a:pPr marL="0" algn="ctr" defTabSz="816388" rtl="0" eaLnBrk="1" fontAlgn="ctr" latinLnBrk="0" hangingPunct="1"/>
                      <a:r>
                        <a:rPr lang="en-US" sz="1200" b="1" u="none" strike="noStrike" kern="1200" dirty="0">
                          <a:effectLst/>
                          <a:latin typeface="BentonSans Book" panose="02000404020000020004" pitchFamily="2" charset="0"/>
                        </a:rPr>
                        <a:t>y</a:t>
                      </a:r>
                      <a:endParaRPr lang="en-US" sz="1200" b="1" u="none" strike="noStrike" kern="1200" dirty="0">
                        <a:solidFill>
                          <a:schemeClr val="tx1"/>
                        </a:solidFill>
                        <a:effectLst/>
                        <a:latin typeface="BentonSans Book" panose="02000404020000020004" pitchFamily="2" charset="0"/>
                        <a:ea typeface="+mn-ea"/>
                        <a:cs typeface="+mn-cs"/>
                      </a:endParaRPr>
                    </a:p>
                  </a:txBody>
                  <a:tcPr marL="11430" marR="11430" marT="11430" marB="0" anchor="ctr">
                    <a:solidFill>
                      <a:srgbClr val="FBC3A0"/>
                    </a:solidFill>
                  </a:tcPr>
                </a:tc>
              </a:tr>
              <a:tr h="249341">
                <a:tc>
                  <a:txBody>
                    <a:bodyPr/>
                    <a:lstStyle/>
                    <a:p>
                      <a:pPr marL="0" algn="r" defTabSz="816388" rtl="0" eaLnBrk="1" fontAlgn="ctr" latinLnBrk="0" hangingPunct="1"/>
                      <a:r>
                        <a:rPr lang="en-US" sz="1200" u="none" strike="noStrike" kern="1200">
                          <a:effectLst/>
                          <a:latin typeface="BentonSans Light" panose="02000404020000020004" pitchFamily="2" charset="0"/>
                        </a:rPr>
                        <a:t>10</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8.04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10</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9.14</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10</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7.46</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6.58</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r>
              <a:tr h="249341">
                <a:tc>
                  <a:txBody>
                    <a:bodyPr/>
                    <a:lstStyle/>
                    <a:p>
                      <a:pPr marL="0" algn="r" defTabSz="816388" rtl="0" eaLnBrk="1" fontAlgn="ctr" latinLnBrk="0" hangingPunct="1"/>
                      <a:r>
                        <a:rPr lang="en-US" sz="1200" u="none" strike="noStrike" kern="1200">
                          <a:effectLst/>
                          <a:latin typeface="BentonSans Light" panose="02000404020000020004" pitchFamily="2" charset="0"/>
                        </a:rPr>
                        <a:t>8</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6.95</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8.14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8</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6.77</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5.76</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r>
              <a:tr h="249341">
                <a:tc>
                  <a:txBody>
                    <a:bodyPr/>
                    <a:lstStyle/>
                    <a:p>
                      <a:pPr marL="0" algn="r" defTabSz="816388" rtl="0" eaLnBrk="1" fontAlgn="ctr" latinLnBrk="0" hangingPunct="1"/>
                      <a:r>
                        <a:rPr lang="en-US" sz="1200" u="none" strike="noStrike" kern="1200">
                          <a:effectLst/>
                          <a:latin typeface="BentonSans Light" panose="02000404020000020004" pitchFamily="2" charset="0"/>
                        </a:rPr>
                        <a:t>13</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7.58</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13</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8.74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13</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12.74</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7.71</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r>
              <a:tr h="249341">
                <a:tc>
                  <a:txBody>
                    <a:bodyPr/>
                    <a:lstStyle/>
                    <a:p>
                      <a:pPr marL="0" algn="r" defTabSz="816388" rtl="0" eaLnBrk="1" fontAlgn="ctr" latinLnBrk="0" hangingPunct="1"/>
                      <a:r>
                        <a:rPr lang="en-US" sz="1200" u="none" strike="noStrike" kern="1200">
                          <a:effectLst/>
                          <a:latin typeface="BentonSans Light" panose="02000404020000020004" pitchFamily="2" charset="0"/>
                        </a:rPr>
                        <a:t>9</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8.81</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9</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8.77</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9</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7.11</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8.84</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r>
              <a:tr h="249341">
                <a:tc>
                  <a:txBody>
                    <a:bodyPr/>
                    <a:lstStyle/>
                    <a:p>
                      <a:pPr marL="0" algn="r" defTabSz="816388" rtl="0" eaLnBrk="1" fontAlgn="ctr" latinLnBrk="0" hangingPunct="1"/>
                      <a:r>
                        <a:rPr lang="en-US" sz="1200" u="none" strike="noStrike" kern="1200" dirty="0">
                          <a:effectLst/>
                          <a:latin typeface="BentonSans Light" panose="02000404020000020004" pitchFamily="2" charset="0"/>
                        </a:rPr>
                        <a:t>11</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8.33</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11</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9.26</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11</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7.81</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8.47</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r>
              <a:tr h="249341">
                <a:tc>
                  <a:txBody>
                    <a:bodyPr/>
                    <a:lstStyle/>
                    <a:p>
                      <a:pPr marL="0" algn="r" defTabSz="816388" rtl="0" eaLnBrk="1" fontAlgn="ctr" latinLnBrk="0" hangingPunct="1"/>
                      <a:r>
                        <a:rPr lang="en-US" sz="1200" u="none" strike="noStrike" kern="1200">
                          <a:effectLst/>
                          <a:latin typeface="BentonSans Light" panose="02000404020000020004" pitchFamily="2" charset="0"/>
                        </a:rPr>
                        <a:t>14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9.96</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14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8.1</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14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8.84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8</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7.04</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r>
              <a:tr h="249341">
                <a:tc>
                  <a:txBody>
                    <a:bodyPr/>
                    <a:lstStyle/>
                    <a:p>
                      <a:pPr marL="0" algn="r" defTabSz="816388" rtl="0" eaLnBrk="1" fontAlgn="ctr" latinLnBrk="0" hangingPunct="1"/>
                      <a:r>
                        <a:rPr lang="en-US" sz="1200" u="none" strike="noStrike" kern="1200">
                          <a:effectLst/>
                          <a:latin typeface="BentonSans Light" panose="02000404020000020004" pitchFamily="2" charset="0"/>
                        </a:rPr>
                        <a:t>6</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7.24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6</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6.13</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6</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6.08</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8</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5.25</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r>
              <a:tr h="249341">
                <a:tc>
                  <a:txBody>
                    <a:bodyPr/>
                    <a:lstStyle/>
                    <a:p>
                      <a:pPr marL="0" algn="r" defTabSz="816388" rtl="0" eaLnBrk="1" fontAlgn="ctr" latinLnBrk="0" hangingPunct="1"/>
                      <a:r>
                        <a:rPr lang="en-US" sz="1200" u="none" strike="noStrike" kern="1200">
                          <a:effectLst/>
                          <a:latin typeface="BentonSans Light" panose="02000404020000020004" pitchFamily="2" charset="0"/>
                        </a:rPr>
                        <a:t>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4.26</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3.1</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5.39</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19</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12.5</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r>
              <a:tr h="249341">
                <a:tc>
                  <a:txBody>
                    <a:bodyPr/>
                    <a:lstStyle/>
                    <a:p>
                      <a:pPr marL="0" algn="r" defTabSz="816388" rtl="0" eaLnBrk="1" fontAlgn="ctr" latinLnBrk="0" hangingPunct="1"/>
                      <a:r>
                        <a:rPr lang="en-US" sz="1200" u="none" strike="noStrike" kern="1200">
                          <a:effectLst/>
                          <a:latin typeface="BentonSans Light" panose="02000404020000020004" pitchFamily="2" charset="0"/>
                        </a:rPr>
                        <a:t>12</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10.84</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12</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9.13</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12</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8.15</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8</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5.56</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r>
              <a:tr h="249341">
                <a:tc>
                  <a:txBody>
                    <a:bodyPr/>
                    <a:lstStyle/>
                    <a:p>
                      <a:pPr marL="0" algn="r" defTabSz="816388" rtl="0" eaLnBrk="1" fontAlgn="ctr" latinLnBrk="0" hangingPunct="1"/>
                      <a:r>
                        <a:rPr lang="en-US" sz="1200" u="none" strike="noStrike" kern="1200">
                          <a:effectLst/>
                          <a:latin typeface="BentonSans Light" panose="02000404020000020004" pitchFamily="2" charset="0"/>
                        </a:rPr>
                        <a:t>7</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4.82</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7</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7.26</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7</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a:effectLst/>
                          <a:latin typeface="BentonSans Light" panose="02000404020000020004" pitchFamily="2" charset="0"/>
                        </a:rPr>
                        <a:t>6.42</a:t>
                      </a:r>
                      <a:endParaRPr lang="en-US" sz="1200" u="none" strike="noStrike" kern="120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8</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7.91</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r>
              <a:tr h="249341">
                <a:tc>
                  <a:txBody>
                    <a:bodyPr/>
                    <a:lstStyle/>
                    <a:p>
                      <a:pPr marL="0" algn="r" defTabSz="816388" rtl="0" eaLnBrk="1" fontAlgn="ctr" latinLnBrk="0" hangingPunct="1"/>
                      <a:r>
                        <a:rPr lang="en-US" sz="1200" u="none" strike="noStrike" kern="1200" dirty="0">
                          <a:effectLst/>
                          <a:latin typeface="BentonSans Light" panose="02000404020000020004" pitchFamily="2" charset="0"/>
                        </a:rPr>
                        <a:t>5</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5.68</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5</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4.74</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5</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5.73</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8</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c>
                  <a:txBody>
                    <a:bodyPr/>
                    <a:lstStyle/>
                    <a:p>
                      <a:pPr marL="0" algn="r" defTabSz="816388" rtl="0" eaLnBrk="1" fontAlgn="ctr" latinLnBrk="0" hangingPunct="1"/>
                      <a:r>
                        <a:rPr lang="en-US" sz="1200" u="none" strike="noStrike" kern="1200" dirty="0">
                          <a:effectLst/>
                          <a:latin typeface="BentonSans Light" panose="02000404020000020004" pitchFamily="2" charset="0"/>
                        </a:rPr>
                        <a:t>6.89</a:t>
                      </a:r>
                      <a:endParaRPr lang="en-US" sz="1200" u="none" strike="noStrike" kern="1200" dirty="0">
                        <a:solidFill>
                          <a:schemeClr val="tx1"/>
                        </a:solidFill>
                        <a:effectLst/>
                        <a:latin typeface="BentonSans Light" panose="02000404020000020004" pitchFamily="2" charset="0"/>
                        <a:ea typeface="+mn-ea"/>
                        <a:cs typeface="+mn-cs"/>
                      </a:endParaRPr>
                    </a:p>
                  </a:txBody>
                  <a:tcPr marL="11430" marR="11430" marT="11430" marB="0" anchor="ctr"/>
                </a:tc>
              </a:tr>
            </a:tbl>
          </a:graphicData>
        </a:graphic>
      </p:graphicFrame>
      <p:sp>
        <p:nvSpPr>
          <p:cNvPr id="2" name="Text Placeholder 1"/>
          <p:cNvSpPr>
            <a:spLocks noGrp="1"/>
          </p:cNvSpPr>
          <p:nvPr>
            <p:ph type="body" sz="quarter" idx="12"/>
          </p:nvPr>
        </p:nvSpPr>
        <p:spPr>
          <a:xfrm>
            <a:off x="691384" y="381001"/>
            <a:ext cx="13269092" cy="609398"/>
          </a:xfrm>
        </p:spPr>
        <p:txBody>
          <a:bodyPr/>
          <a:lstStyle/>
          <a:p>
            <a:r>
              <a:rPr lang="en-US" sz="4400" dirty="0">
                <a:latin typeface="BentonSans" panose="02000504020000020004" pitchFamily="2" charset="0"/>
              </a:rPr>
              <a:t>Let’s Look at Some Data</a:t>
            </a:r>
          </a:p>
        </p:txBody>
      </p:sp>
    </p:spTree>
    <p:extLst>
      <p:ext uri="{BB962C8B-B14F-4D97-AF65-F5344CB8AC3E}">
        <p14:creationId xmlns:p14="http://schemas.microsoft.com/office/powerpoint/2010/main" val="22064398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389120" y="1378408"/>
          <a:ext cx="5852160" cy="3264235"/>
        </p:xfrm>
        <a:graphic>
          <a:graphicData uri="http://schemas.openxmlformats.org/drawingml/2006/table">
            <a:tbl>
              <a:tblPr>
                <a:tableStyleId>{5940675A-B579-460E-94D1-54222C63F5DA}</a:tableStyleId>
              </a:tblPr>
              <a:tblGrid>
                <a:gridCol w="731520"/>
                <a:gridCol w="731520"/>
                <a:gridCol w="731520"/>
                <a:gridCol w="731520"/>
                <a:gridCol w="731520"/>
                <a:gridCol w="731520"/>
                <a:gridCol w="731520"/>
                <a:gridCol w="731520"/>
              </a:tblGrid>
              <a:tr h="249341">
                <a:tc gridSpan="2">
                  <a:txBody>
                    <a:bodyPr/>
                    <a:lstStyle/>
                    <a:p>
                      <a:pPr algn="ctr" fontAlgn="ctr"/>
                      <a:r>
                        <a:rPr lang="en-US" sz="1200" b="1" u="none" strike="noStrike" dirty="0">
                          <a:effectLst/>
                          <a:latin typeface="BentonSans Book" panose="02000404020000020004" pitchFamily="2" charset="0"/>
                        </a:rPr>
                        <a:t>I</a:t>
                      </a:r>
                      <a:endParaRPr lang="en-US" sz="1200" b="1" i="0" u="none" strike="noStrike" dirty="0">
                        <a:solidFill>
                          <a:srgbClr val="000000"/>
                        </a:solidFill>
                        <a:effectLst/>
                        <a:latin typeface="BentonSans Book" panose="02000404020000020004" pitchFamily="2" charset="0"/>
                      </a:endParaRPr>
                    </a:p>
                  </a:txBody>
                  <a:tcPr marL="11430" marR="11430" marT="11430" marB="0" anchor="ctr">
                    <a:solidFill>
                      <a:srgbClr val="F39466"/>
                    </a:solidFill>
                  </a:tcPr>
                </a:tc>
                <a:tc hMerge="1">
                  <a:txBody>
                    <a:bodyPr/>
                    <a:lstStyle/>
                    <a:p>
                      <a:endParaRPr lang="en-US"/>
                    </a:p>
                  </a:txBody>
                  <a:tcPr/>
                </a:tc>
                <a:tc gridSpan="2">
                  <a:txBody>
                    <a:bodyPr/>
                    <a:lstStyle/>
                    <a:p>
                      <a:pPr algn="ctr" fontAlgn="ctr"/>
                      <a:r>
                        <a:rPr lang="en-US" sz="1200" b="1" u="none" strike="noStrike" dirty="0">
                          <a:effectLst/>
                          <a:latin typeface="BentonSans Book" panose="02000404020000020004" pitchFamily="2" charset="0"/>
                        </a:rPr>
                        <a:t>II</a:t>
                      </a:r>
                      <a:endParaRPr lang="en-US" sz="1200" b="1" i="0" u="none" strike="noStrike" dirty="0">
                        <a:solidFill>
                          <a:srgbClr val="000000"/>
                        </a:solidFill>
                        <a:effectLst/>
                        <a:latin typeface="BentonSans Book" panose="02000404020000020004" pitchFamily="2" charset="0"/>
                      </a:endParaRPr>
                    </a:p>
                  </a:txBody>
                  <a:tcPr marL="11430" marR="11430" marT="11430" marB="0" anchor="ctr">
                    <a:solidFill>
                      <a:srgbClr val="F39466"/>
                    </a:solidFill>
                  </a:tcPr>
                </a:tc>
                <a:tc hMerge="1">
                  <a:txBody>
                    <a:bodyPr/>
                    <a:lstStyle/>
                    <a:p>
                      <a:endParaRPr lang="en-US"/>
                    </a:p>
                  </a:txBody>
                  <a:tcPr/>
                </a:tc>
                <a:tc gridSpan="2">
                  <a:txBody>
                    <a:bodyPr/>
                    <a:lstStyle/>
                    <a:p>
                      <a:pPr algn="ctr" fontAlgn="ctr"/>
                      <a:r>
                        <a:rPr lang="en-US" sz="1200" b="1" u="none" strike="noStrike" dirty="0">
                          <a:effectLst/>
                          <a:latin typeface="BentonSans Book" panose="02000404020000020004" pitchFamily="2" charset="0"/>
                        </a:rPr>
                        <a:t>III</a:t>
                      </a:r>
                      <a:endParaRPr lang="en-US" sz="1200" b="1" i="0" u="none" strike="noStrike" dirty="0">
                        <a:solidFill>
                          <a:srgbClr val="000000"/>
                        </a:solidFill>
                        <a:effectLst/>
                        <a:latin typeface="BentonSans Book" panose="02000404020000020004" pitchFamily="2" charset="0"/>
                      </a:endParaRPr>
                    </a:p>
                  </a:txBody>
                  <a:tcPr marL="11430" marR="11430" marT="11430" marB="0" anchor="ctr">
                    <a:solidFill>
                      <a:srgbClr val="F39466"/>
                    </a:solidFill>
                  </a:tcPr>
                </a:tc>
                <a:tc hMerge="1">
                  <a:txBody>
                    <a:bodyPr/>
                    <a:lstStyle/>
                    <a:p>
                      <a:endParaRPr lang="en-US"/>
                    </a:p>
                  </a:txBody>
                  <a:tcPr/>
                </a:tc>
                <a:tc gridSpan="2">
                  <a:txBody>
                    <a:bodyPr/>
                    <a:lstStyle/>
                    <a:p>
                      <a:pPr algn="ctr" fontAlgn="ctr"/>
                      <a:r>
                        <a:rPr lang="en-US" sz="1200" b="1" u="none" strike="noStrike" dirty="0">
                          <a:effectLst/>
                          <a:latin typeface="BentonSans Book" panose="02000404020000020004" pitchFamily="2" charset="0"/>
                        </a:rPr>
                        <a:t>IV</a:t>
                      </a:r>
                      <a:endParaRPr lang="en-US" sz="1200" b="1" i="0" u="none" strike="noStrike" dirty="0">
                        <a:solidFill>
                          <a:srgbClr val="000000"/>
                        </a:solidFill>
                        <a:effectLst/>
                        <a:latin typeface="BentonSans Book" panose="02000404020000020004" pitchFamily="2" charset="0"/>
                      </a:endParaRPr>
                    </a:p>
                  </a:txBody>
                  <a:tcPr marL="11430" marR="11430" marT="11430" marB="0" anchor="ctr">
                    <a:solidFill>
                      <a:srgbClr val="F39466"/>
                    </a:solidFill>
                  </a:tcPr>
                </a:tc>
                <a:tc hMerge="1">
                  <a:txBody>
                    <a:bodyPr/>
                    <a:lstStyle/>
                    <a:p>
                      <a:endParaRPr lang="en-US"/>
                    </a:p>
                  </a:txBody>
                  <a:tcPr/>
                </a:tc>
              </a:tr>
              <a:tr h="272143">
                <a:tc>
                  <a:txBody>
                    <a:bodyPr/>
                    <a:lstStyle/>
                    <a:p>
                      <a:pPr algn="ctr" fontAlgn="ctr"/>
                      <a:r>
                        <a:rPr lang="en-US" sz="1200" b="1" u="none" strike="noStrike">
                          <a:effectLst/>
                          <a:latin typeface="BentonSans Book" panose="02000404020000020004" pitchFamily="2" charset="0"/>
                        </a:rPr>
                        <a:t>x</a:t>
                      </a:r>
                      <a:endParaRPr lang="en-US" sz="1200" b="1" i="0" u="none" strike="noStrike">
                        <a:solidFill>
                          <a:srgbClr val="000000"/>
                        </a:solidFill>
                        <a:effectLst/>
                        <a:latin typeface="BentonSans Book" panose="02000404020000020004" pitchFamily="2" charset="0"/>
                      </a:endParaRPr>
                    </a:p>
                  </a:txBody>
                  <a:tcPr marL="11430" marR="11430" marT="11430" marB="0" anchor="ctr">
                    <a:solidFill>
                      <a:srgbClr val="FBC3A0"/>
                    </a:solidFill>
                  </a:tcPr>
                </a:tc>
                <a:tc>
                  <a:txBody>
                    <a:bodyPr/>
                    <a:lstStyle/>
                    <a:p>
                      <a:pPr algn="ctr" fontAlgn="ctr"/>
                      <a:r>
                        <a:rPr lang="en-US" sz="1200" b="1" u="none" strike="noStrike">
                          <a:effectLst/>
                          <a:latin typeface="BentonSans Book" panose="02000404020000020004" pitchFamily="2" charset="0"/>
                        </a:rPr>
                        <a:t>y</a:t>
                      </a:r>
                      <a:endParaRPr lang="en-US" sz="1200" b="1" i="0" u="none" strike="noStrike">
                        <a:solidFill>
                          <a:srgbClr val="000000"/>
                        </a:solidFill>
                        <a:effectLst/>
                        <a:latin typeface="BentonSans Book" panose="02000404020000020004" pitchFamily="2" charset="0"/>
                      </a:endParaRPr>
                    </a:p>
                  </a:txBody>
                  <a:tcPr marL="11430" marR="11430" marT="11430" marB="0" anchor="ctr">
                    <a:solidFill>
                      <a:srgbClr val="FBC3A0"/>
                    </a:solidFill>
                  </a:tcPr>
                </a:tc>
                <a:tc>
                  <a:txBody>
                    <a:bodyPr/>
                    <a:lstStyle/>
                    <a:p>
                      <a:pPr algn="ctr" fontAlgn="ctr"/>
                      <a:r>
                        <a:rPr lang="en-US" sz="1200" b="1" u="none" strike="noStrike">
                          <a:effectLst/>
                          <a:latin typeface="BentonSans Book" panose="02000404020000020004" pitchFamily="2" charset="0"/>
                        </a:rPr>
                        <a:t>x</a:t>
                      </a:r>
                      <a:endParaRPr lang="en-US" sz="1200" b="1" i="0" u="none" strike="noStrike">
                        <a:solidFill>
                          <a:srgbClr val="000000"/>
                        </a:solidFill>
                        <a:effectLst/>
                        <a:latin typeface="BentonSans Book" panose="02000404020000020004" pitchFamily="2" charset="0"/>
                      </a:endParaRPr>
                    </a:p>
                  </a:txBody>
                  <a:tcPr marL="11430" marR="11430" marT="11430" marB="0" anchor="ctr">
                    <a:solidFill>
                      <a:srgbClr val="FBC3A0"/>
                    </a:solidFill>
                  </a:tcPr>
                </a:tc>
                <a:tc>
                  <a:txBody>
                    <a:bodyPr/>
                    <a:lstStyle/>
                    <a:p>
                      <a:pPr algn="ctr" fontAlgn="ctr"/>
                      <a:r>
                        <a:rPr lang="en-US" sz="1200" b="1" u="none" strike="noStrike">
                          <a:effectLst/>
                          <a:latin typeface="BentonSans Book" panose="02000404020000020004" pitchFamily="2" charset="0"/>
                        </a:rPr>
                        <a:t>y</a:t>
                      </a:r>
                      <a:endParaRPr lang="en-US" sz="1200" b="1" i="0" u="none" strike="noStrike">
                        <a:solidFill>
                          <a:srgbClr val="000000"/>
                        </a:solidFill>
                        <a:effectLst/>
                        <a:latin typeface="BentonSans Book" panose="02000404020000020004" pitchFamily="2" charset="0"/>
                      </a:endParaRPr>
                    </a:p>
                  </a:txBody>
                  <a:tcPr marL="11430" marR="11430" marT="11430" marB="0" anchor="ctr">
                    <a:solidFill>
                      <a:srgbClr val="FBC3A0"/>
                    </a:solidFill>
                  </a:tcPr>
                </a:tc>
                <a:tc>
                  <a:txBody>
                    <a:bodyPr/>
                    <a:lstStyle/>
                    <a:p>
                      <a:pPr algn="ctr" fontAlgn="ctr"/>
                      <a:r>
                        <a:rPr lang="en-US" sz="1200" b="1" u="none" strike="noStrike">
                          <a:effectLst/>
                          <a:latin typeface="BentonSans Book" panose="02000404020000020004" pitchFamily="2" charset="0"/>
                        </a:rPr>
                        <a:t>x</a:t>
                      </a:r>
                      <a:endParaRPr lang="en-US" sz="1200" b="1" i="0" u="none" strike="noStrike">
                        <a:solidFill>
                          <a:srgbClr val="000000"/>
                        </a:solidFill>
                        <a:effectLst/>
                        <a:latin typeface="BentonSans Book" panose="02000404020000020004" pitchFamily="2" charset="0"/>
                      </a:endParaRPr>
                    </a:p>
                  </a:txBody>
                  <a:tcPr marL="11430" marR="11430" marT="11430" marB="0" anchor="ctr">
                    <a:solidFill>
                      <a:srgbClr val="FBC3A0"/>
                    </a:solidFill>
                  </a:tcPr>
                </a:tc>
                <a:tc>
                  <a:txBody>
                    <a:bodyPr/>
                    <a:lstStyle/>
                    <a:p>
                      <a:pPr algn="ctr" fontAlgn="ctr"/>
                      <a:r>
                        <a:rPr lang="en-US" sz="1200" b="1" u="none" strike="noStrike" dirty="0">
                          <a:effectLst/>
                          <a:latin typeface="BentonSans Book" panose="02000404020000020004" pitchFamily="2" charset="0"/>
                        </a:rPr>
                        <a:t>y</a:t>
                      </a:r>
                      <a:endParaRPr lang="en-US" sz="1200" b="1" i="0" u="none" strike="noStrike" dirty="0">
                        <a:solidFill>
                          <a:srgbClr val="000000"/>
                        </a:solidFill>
                        <a:effectLst/>
                        <a:latin typeface="BentonSans Book" panose="02000404020000020004" pitchFamily="2" charset="0"/>
                      </a:endParaRPr>
                    </a:p>
                  </a:txBody>
                  <a:tcPr marL="11430" marR="11430" marT="11430" marB="0" anchor="ctr">
                    <a:solidFill>
                      <a:srgbClr val="FBC3A0"/>
                    </a:solidFill>
                  </a:tcPr>
                </a:tc>
                <a:tc>
                  <a:txBody>
                    <a:bodyPr/>
                    <a:lstStyle/>
                    <a:p>
                      <a:pPr algn="ctr" fontAlgn="ctr"/>
                      <a:r>
                        <a:rPr lang="en-US" sz="1200" b="1" u="none" strike="noStrike" dirty="0">
                          <a:effectLst/>
                          <a:latin typeface="BentonSans Book" panose="02000404020000020004" pitchFamily="2" charset="0"/>
                        </a:rPr>
                        <a:t>x</a:t>
                      </a:r>
                      <a:endParaRPr lang="en-US" sz="1200" b="1" i="0" u="none" strike="noStrike" dirty="0">
                        <a:solidFill>
                          <a:srgbClr val="000000"/>
                        </a:solidFill>
                        <a:effectLst/>
                        <a:latin typeface="BentonSans Book" panose="02000404020000020004" pitchFamily="2" charset="0"/>
                      </a:endParaRPr>
                    </a:p>
                  </a:txBody>
                  <a:tcPr marL="11430" marR="11430" marT="11430" marB="0" anchor="ctr">
                    <a:solidFill>
                      <a:srgbClr val="FBC3A0"/>
                    </a:solidFill>
                  </a:tcPr>
                </a:tc>
                <a:tc>
                  <a:txBody>
                    <a:bodyPr/>
                    <a:lstStyle/>
                    <a:p>
                      <a:pPr algn="ctr" fontAlgn="ctr"/>
                      <a:r>
                        <a:rPr lang="en-US" sz="1200" b="1" u="none" strike="noStrike" dirty="0">
                          <a:effectLst/>
                          <a:latin typeface="BentonSans Book" panose="02000404020000020004" pitchFamily="2" charset="0"/>
                        </a:rPr>
                        <a:t>y</a:t>
                      </a:r>
                      <a:endParaRPr lang="en-US" sz="1200" b="1" i="0" u="none" strike="noStrike" dirty="0">
                        <a:solidFill>
                          <a:srgbClr val="000000"/>
                        </a:solidFill>
                        <a:effectLst/>
                        <a:latin typeface="BentonSans Book" panose="02000404020000020004" pitchFamily="2" charset="0"/>
                      </a:endParaRPr>
                    </a:p>
                  </a:txBody>
                  <a:tcPr marL="11430" marR="11430" marT="11430" marB="0" anchor="ctr">
                    <a:solidFill>
                      <a:srgbClr val="FBC3A0"/>
                    </a:solidFill>
                  </a:tcPr>
                </a:tc>
              </a:tr>
              <a:tr h="249341">
                <a:tc>
                  <a:txBody>
                    <a:bodyPr/>
                    <a:lstStyle/>
                    <a:p>
                      <a:pPr algn="r" fontAlgn="ctr"/>
                      <a:r>
                        <a:rPr lang="en-US" sz="1200" u="none" strike="noStrike">
                          <a:effectLst/>
                          <a:latin typeface="BentonSans Light" panose="02000404020000020004" pitchFamily="2" charset="0"/>
                        </a:rPr>
                        <a:t>10</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8.04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10</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9.14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10</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7.46</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6.58</a:t>
                      </a:r>
                      <a:endParaRPr lang="en-US" sz="1200" b="0" i="0" u="none" strike="noStrike">
                        <a:solidFill>
                          <a:srgbClr val="000000"/>
                        </a:solidFill>
                        <a:effectLst/>
                        <a:latin typeface="BentonSans Light" panose="02000404020000020004" pitchFamily="2" charset="0"/>
                      </a:endParaRPr>
                    </a:p>
                  </a:txBody>
                  <a:tcPr marL="11430" marR="11430" marT="11430" marB="0" anchor="ctr"/>
                </a:tc>
              </a:tr>
              <a:tr h="249341">
                <a:tc>
                  <a:txBody>
                    <a:bodyPr/>
                    <a:lstStyle/>
                    <a:p>
                      <a:pPr algn="r" fontAlgn="ctr"/>
                      <a:r>
                        <a:rPr lang="en-US" sz="1200" u="none" strike="noStrike">
                          <a:effectLst/>
                          <a:latin typeface="BentonSans Light" panose="02000404020000020004" pitchFamily="2" charset="0"/>
                        </a:rPr>
                        <a:t>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6.95</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8.14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6.77</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5.76</a:t>
                      </a:r>
                      <a:endParaRPr lang="en-US" sz="1200" b="0" i="0" u="none" strike="noStrike">
                        <a:solidFill>
                          <a:srgbClr val="000000"/>
                        </a:solidFill>
                        <a:effectLst/>
                        <a:latin typeface="BentonSans Light" panose="02000404020000020004" pitchFamily="2" charset="0"/>
                      </a:endParaRPr>
                    </a:p>
                  </a:txBody>
                  <a:tcPr marL="11430" marR="11430" marT="11430" marB="0" anchor="ctr"/>
                </a:tc>
              </a:tr>
              <a:tr h="249341">
                <a:tc>
                  <a:txBody>
                    <a:bodyPr/>
                    <a:lstStyle/>
                    <a:p>
                      <a:pPr algn="r" fontAlgn="ctr"/>
                      <a:r>
                        <a:rPr lang="en-US" sz="1200" u="none" strike="noStrike">
                          <a:effectLst/>
                          <a:latin typeface="BentonSans Light" panose="02000404020000020004" pitchFamily="2" charset="0"/>
                        </a:rPr>
                        <a:t>13</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7.58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13</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8.74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13</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12.74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7.71</a:t>
                      </a:r>
                      <a:endParaRPr lang="en-US" sz="1200" b="0" i="0" u="none" strike="noStrike">
                        <a:solidFill>
                          <a:srgbClr val="000000"/>
                        </a:solidFill>
                        <a:effectLst/>
                        <a:latin typeface="BentonSans Light" panose="02000404020000020004" pitchFamily="2" charset="0"/>
                      </a:endParaRPr>
                    </a:p>
                  </a:txBody>
                  <a:tcPr marL="11430" marR="11430" marT="11430" marB="0" anchor="ctr"/>
                </a:tc>
              </a:tr>
              <a:tr h="249341">
                <a:tc>
                  <a:txBody>
                    <a:bodyPr/>
                    <a:lstStyle/>
                    <a:p>
                      <a:pPr algn="r" fontAlgn="ctr"/>
                      <a:r>
                        <a:rPr lang="en-US" sz="1200" u="none" strike="noStrike">
                          <a:effectLst/>
                          <a:latin typeface="BentonSans Light" panose="02000404020000020004" pitchFamily="2" charset="0"/>
                        </a:rPr>
                        <a:t>9</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8.81</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9</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8.77</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9</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7.11</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8.84</a:t>
                      </a:r>
                      <a:endParaRPr lang="en-US" sz="1200" b="0" i="0" u="none" strike="noStrike">
                        <a:solidFill>
                          <a:srgbClr val="000000"/>
                        </a:solidFill>
                        <a:effectLst/>
                        <a:latin typeface="BentonSans Light" panose="02000404020000020004" pitchFamily="2" charset="0"/>
                      </a:endParaRPr>
                    </a:p>
                  </a:txBody>
                  <a:tcPr marL="11430" marR="11430" marT="11430" marB="0" anchor="ctr"/>
                </a:tc>
              </a:tr>
              <a:tr h="249341">
                <a:tc>
                  <a:txBody>
                    <a:bodyPr/>
                    <a:lstStyle/>
                    <a:p>
                      <a:pPr algn="r" fontAlgn="ctr"/>
                      <a:r>
                        <a:rPr lang="en-US" sz="1200" u="none" strike="noStrike">
                          <a:effectLst/>
                          <a:latin typeface="BentonSans Light" panose="02000404020000020004" pitchFamily="2" charset="0"/>
                        </a:rPr>
                        <a:t>11</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8.33</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11</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9.26</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11</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7.81</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8.47</a:t>
                      </a:r>
                      <a:endParaRPr lang="en-US" sz="1200" b="0" i="0" u="none" strike="noStrike">
                        <a:solidFill>
                          <a:srgbClr val="000000"/>
                        </a:solidFill>
                        <a:effectLst/>
                        <a:latin typeface="BentonSans Light" panose="02000404020000020004" pitchFamily="2" charset="0"/>
                      </a:endParaRPr>
                    </a:p>
                  </a:txBody>
                  <a:tcPr marL="11430" marR="11430" marT="11430" marB="0" anchor="ctr"/>
                </a:tc>
              </a:tr>
              <a:tr h="249341">
                <a:tc>
                  <a:txBody>
                    <a:bodyPr/>
                    <a:lstStyle/>
                    <a:p>
                      <a:pPr algn="r" fontAlgn="ctr"/>
                      <a:r>
                        <a:rPr lang="en-US" sz="1200" u="none" strike="noStrike">
                          <a:effectLst/>
                          <a:latin typeface="BentonSans Light" panose="02000404020000020004" pitchFamily="2" charset="0"/>
                        </a:rPr>
                        <a:t>14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9.96</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8.1</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8.84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7.04</a:t>
                      </a:r>
                      <a:endParaRPr lang="en-US" sz="1200" b="0" i="0" u="none" strike="noStrike">
                        <a:solidFill>
                          <a:srgbClr val="000000"/>
                        </a:solidFill>
                        <a:effectLst/>
                        <a:latin typeface="BentonSans Light" panose="02000404020000020004" pitchFamily="2" charset="0"/>
                      </a:endParaRPr>
                    </a:p>
                  </a:txBody>
                  <a:tcPr marL="11430" marR="11430" marT="11430" marB="0" anchor="ctr"/>
                </a:tc>
              </a:tr>
              <a:tr h="249341">
                <a:tc>
                  <a:txBody>
                    <a:bodyPr/>
                    <a:lstStyle/>
                    <a:p>
                      <a:pPr algn="r" fontAlgn="ctr"/>
                      <a:r>
                        <a:rPr lang="en-US" sz="1200" u="none" strike="noStrike">
                          <a:effectLst/>
                          <a:latin typeface="BentonSans Light" panose="02000404020000020004" pitchFamily="2" charset="0"/>
                        </a:rPr>
                        <a:t>6</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7.24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6</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6.13</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6</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6.08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dirty="0">
                          <a:effectLst/>
                          <a:latin typeface="BentonSans Light" panose="02000404020000020004" pitchFamily="2" charset="0"/>
                        </a:rPr>
                        <a:t>8</a:t>
                      </a:r>
                      <a:endParaRPr lang="en-US" sz="1200" b="0" i="0" u="none" strike="noStrike" dirty="0">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5.25</a:t>
                      </a:r>
                      <a:endParaRPr lang="en-US" sz="1200" b="0" i="0" u="none" strike="noStrike">
                        <a:solidFill>
                          <a:srgbClr val="000000"/>
                        </a:solidFill>
                        <a:effectLst/>
                        <a:latin typeface="BentonSans Light" panose="02000404020000020004" pitchFamily="2" charset="0"/>
                      </a:endParaRPr>
                    </a:p>
                  </a:txBody>
                  <a:tcPr marL="11430" marR="11430" marT="11430" marB="0" anchor="ctr"/>
                </a:tc>
              </a:tr>
              <a:tr h="249341">
                <a:tc>
                  <a:txBody>
                    <a:bodyPr/>
                    <a:lstStyle/>
                    <a:p>
                      <a:pPr algn="r" fontAlgn="ctr"/>
                      <a:r>
                        <a:rPr lang="en-US" sz="1200" u="none" strike="noStrike">
                          <a:effectLst/>
                          <a:latin typeface="BentonSans Light" panose="02000404020000020004" pitchFamily="2" charset="0"/>
                        </a:rPr>
                        <a:t>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4.26</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3.1</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5.39</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19</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12.5</a:t>
                      </a:r>
                      <a:endParaRPr lang="en-US" sz="1200" b="0" i="0" u="none" strike="noStrike">
                        <a:solidFill>
                          <a:srgbClr val="000000"/>
                        </a:solidFill>
                        <a:effectLst/>
                        <a:latin typeface="BentonSans Light" panose="02000404020000020004" pitchFamily="2" charset="0"/>
                      </a:endParaRPr>
                    </a:p>
                  </a:txBody>
                  <a:tcPr marL="11430" marR="11430" marT="11430" marB="0" anchor="ctr"/>
                </a:tc>
              </a:tr>
              <a:tr h="249341">
                <a:tc>
                  <a:txBody>
                    <a:bodyPr/>
                    <a:lstStyle/>
                    <a:p>
                      <a:pPr algn="r" fontAlgn="ctr"/>
                      <a:r>
                        <a:rPr lang="en-US" sz="1200" u="none" strike="noStrike">
                          <a:effectLst/>
                          <a:latin typeface="BentonSans Light" panose="02000404020000020004" pitchFamily="2" charset="0"/>
                        </a:rPr>
                        <a:t>12</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10.84</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12</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9.13</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12</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8.15</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5.56</a:t>
                      </a:r>
                      <a:endParaRPr lang="en-US" sz="1200" b="0" i="0" u="none" strike="noStrike">
                        <a:solidFill>
                          <a:srgbClr val="000000"/>
                        </a:solidFill>
                        <a:effectLst/>
                        <a:latin typeface="BentonSans Light" panose="02000404020000020004" pitchFamily="2" charset="0"/>
                      </a:endParaRPr>
                    </a:p>
                  </a:txBody>
                  <a:tcPr marL="11430" marR="11430" marT="11430" marB="0" anchor="ctr"/>
                </a:tc>
              </a:tr>
              <a:tr h="249341">
                <a:tc>
                  <a:txBody>
                    <a:bodyPr/>
                    <a:lstStyle/>
                    <a:p>
                      <a:pPr algn="r" fontAlgn="ctr"/>
                      <a:r>
                        <a:rPr lang="en-US" sz="1200" u="none" strike="noStrike">
                          <a:effectLst/>
                          <a:latin typeface="BentonSans Light" panose="02000404020000020004" pitchFamily="2" charset="0"/>
                        </a:rPr>
                        <a:t>7</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4.82</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7</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7.26</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7</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6.42</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8</a:t>
                      </a:r>
                      <a:endParaRPr lang="en-US" sz="1200" b="0" i="0" u="none" strike="noStrike">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a:effectLst/>
                          <a:latin typeface="BentonSans Light" panose="02000404020000020004" pitchFamily="2" charset="0"/>
                        </a:rPr>
                        <a:t>7.91</a:t>
                      </a:r>
                      <a:endParaRPr lang="en-US" sz="1200" b="0" i="0" u="none" strike="noStrike">
                        <a:solidFill>
                          <a:srgbClr val="000000"/>
                        </a:solidFill>
                        <a:effectLst/>
                        <a:latin typeface="BentonSans Light" panose="02000404020000020004" pitchFamily="2" charset="0"/>
                      </a:endParaRPr>
                    </a:p>
                  </a:txBody>
                  <a:tcPr marL="11430" marR="11430" marT="11430" marB="0" anchor="ctr"/>
                </a:tc>
              </a:tr>
              <a:tr h="249341">
                <a:tc>
                  <a:txBody>
                    <a:bodyPr/>
                    <a:lstStyle/>
                    <a:p>
                      <a:pPr algn="r" fontAlgn="ctr"/>
                      <a:r>
                        <a:rPr lang="en-US" sz="1200" u="none" strike="noStrike" dirty="0">
                          <a:effectLst/>
                          <a:latin typeface="BentonSans Light" panose="02000404020000020004" pitchFamily="2" charset="0"/>
                        </a:rPr>
                        <a:t>5</a:t>
                      </a:r>
                      <a:endParaRPr lang="en-US" sz="1200" b="0" i="0" u="none" strike="noStrike" dirty="0">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dirty="0">
                          <a:effectLst/>
                          <a:latin typeface="BentonSans Light" panose="02000404020000020004" pitchFamily="2" charset="0"/>
                        </a:rPr>
                        <a:t>5.68</a:t>
                      </a:r>
                      <a:endParaRPr lang="en-US" sz="1200" b="0" i="0" u="none" strike="noStrike" dirty="0">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dirty="0">
                          <a:effectLst/>
                          <a:latin typeface="BentonSans Light" panose="02000404020000020004" pitchFamily="2" charset="0"/>
                        </a:rPr>
                        <a:t>5</a:t>
                      </a:r>
                      <a:endParaRPr lang="en-US" sz="1200" b="0" i="0" u="none" strike="noStrike" dirty="0">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dirty="0">
                          <a:effectLst/>
                          <a:latin typeface="BentonSans Light" panose="02000404020000020004" pitchFamily="2" charset="0"/>
                        </a:rPr>
                        <a:t>4.74</a:t>
                      </a:r>
                      <a:endParaRPr lang="en-US" sz="1200" b="0" i="0" u="none" strike="noStrike" dirty="0">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dirty="0">
                          <a:effectLst/>
                          <a:latin typeface="BentonSans Light" panose="02000404020000020004" pitchFamily="2" charset="0"/>
                        </a:rPr>
                        <a:t>5</a:t>
                      </a:r>
                      <a:endParaRPr lang="en-US" sz="1200" b="0" i="0" u="none" strike="noStrike" dirty="0">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dirty="0">
                          <a:effectLst/>
                          <a:latin typeface="BentonSans Light" panose="02000404020000020004" pitchFamily="2" charset="0"/>
                        </a:rPr>
                        <a:t>5.73</a:t>
                      </a:r>
                      <a:endParaRPr lang="en-US" sz="1200" b="0" i="0" u="none" strike="noStrike" dirty="0">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dirty="0">
                          <a:effectLst/>
                          <a:latin typeface="BentonSans Light" panose="02000404020000020004" pitchFamily="2" charset="0"/>
                        </a:rPr>
                        <a:t>8</a:t>
                      </a:r>
                      <a:endParaRPr lang="en-US" sz="1200" b="0" i="0" u="none" strike="noStrike" dirty="0">
                        <a:solidFill>
                          <a:srgbClr val="000000"/>
                        </a:solidFill>
                        <a:effectLst/>
                        <a:latin typeface="BentonSans Light" panose="02000404020000020004" pitchFamily="2" charset="0"/>
                      </a:endParaRPr>
                    </a:p>
                  </a:txBody>
                  <a:tcPr marL="11430" marR="11430" marT="11430" marB="0" anchor="ctr"/>
                </a:tc>
                <a:tc>
                  <a:txBody>
                    <a:bodyPr/>
                    <a:lstStyle/>
                    <a:p>
                      <a:pPr algn="r" fontAlgn="ctr"/>
                      <a:r>
                        <a:rPr lang="en-US" sz="1200" u="none" strike="noStrike" dirty="0">
                          <a:effectLst/>
                          <a:latin typeface="BentonSans Light" panose="02000404020000020004" pitchFamily="2" charset="0"/>
                        </a:rPr>
                        <a:t>6.89</a:t>
                      </a:r>
                      <a:endParaRPr lang="en-US" sz="1200" b="0" i="0" u="none" strike="noStrike" dirty="0">
                        <a:solidFill>
                          <a:srgbClr val="000000"/>
                        </a:solidFill>
                        <a:effectLst/>
                        <a:latin typeface="BentonSans Light" panose="02000404020000020004" pitchFamily="2" charset="0"/>
                      </a:endParaRPr>
                    </a:p>
                  </a:txBody>
                  <a:tcPr marL="11430" marR="11430" marT="11430" marB="0" anchor="ctr"/>
                </a:tc>
              </a:tr>
            </a:tbl>
          </a:graphicData>
        </a:graphic>
      </p:graphicFrame>
      <p:graphicFrame>
        <p:nvGraphicFramePr>
          <p:cNvPr id="2" name="Table 1"/>
          <p:cNvGraphicFramePr>
            <a:graphicFrameLocks noGrp="1"/>
          </p:cNvGraphicFramePr>
          <p:nvPr>
            <p:extLst/>
          </p:nvPr>
        </p:nvGraphicFramePr>
        <p:xfrm>
          <a:off x="3508309" y="4800567"/>
          <a:ext cx="7635240" cy="2194591"/>
        </p:xfrm>
        <a:graphic>
          <a:graphicData uri="http://schemas.openxmlformats.org/drawingml/2006/table">
            <a:tbl>
              <a:tblPr>
                <a:tableStyleId>{BDBED569-4797-4DF1-A0F4-6AAB3CD982D8}</a:tableStyleId>
              </a:tblPr>
              <a:tblGrid>
                <a:gridCol w="3832534"/>
                <a:gridCol w="3802706"/>
              </a:tblGrid>
              <a:tr h="313513">
                <a:tc>
                  <a:txBody>
                    <a:bodyPr/>
                    <a:lstStyle/>
                    <a:p>
                      <a:pPr algn="ctr" fontAlgn="ctr"/>
                      <a:r>
                        <a:rPr lang="en-US" sz="1100" b="1" u="none" strike="noStrike" dirty="0">
                          <a:effectLst/>
                          <a:latin typeface="BentonSans Book" panose="02000404020000020004" pitchFamily="2" charset="0"/>
                        </a:rPr>
                        <a:t>Property</a:t>
                      </a:r>
                      <a:endParaRPr lang="en-US" sz="1100" b="1" i="0" u="none" strike="noStrike" dirty="0">
                        <a:solidFill>
                          <a:schemeClr val="tx2"/>
                        </a:solidFill>
                        <a:effectLst/>
                        <a:latin typeface="BentonSans Book" panose="02000404020000020004" pitchFamily="2" charset="0"/>
                      </a:endParaRPr>
                    </a:p>
                  </a:txBody>
                  <a:tcPr marL="10385" marR="10385" marT="10385" marB="0" anchor="ctr">
                    <a:solidFill>
                      <a:srgbClr val="D9EAF4"/>
                    </a:solidFill>
                  </a:tcPr>
                </a:tc>
                <a:tc>
                  <a:txBody>
                    <a:bodyPr/>
                    <a:lstStyle/>
                    <a:p>
                      <a:pPr algn="ctr" fontAlgn="ctr"/>
                      <a:r>
                        <a:rPr lang="en-US" sz="1100" b="1" u="none" strike="noStrike" dirty="0">
                          <a:effectLst/>
                          <a:latin typeface="BentonSans Book" panose="02000404020000020004" pitchFamily="2" charset="0"/>
                        </a:rPr>
                        <a:t>Value</a:t>
                      </a:r>
                      <a:endParaRPr lang="en-US" sz="1100" b="1" i="0" u="none" strike="noStrike" dirty="0">
                        <a:solidFill>
                          <a:schemeClr val="tx2"/>
                        </a:solidFill>
                        <a:effectLst/>
                        <a:latin typeface="BentonSans Book" panose="02000404020000020004" pitchFamily="2" charset="0"/>
                      </a:endParaRPr>
                    </a:p>
                  </a:txBody>
                  <a:tcPr marL="10385" marR="10385" marT="10385" marB="0" anchor="ctr">
                    <a:solidFill>
                      <a:srgbClr val="D9EAF4"/>
                    </a:solidFill>
                  </a:tcPr>
                </a:tc>
              </a:tr>
              <a:tr h="313513">
                <a:tc>
                  <a:txBody>
                    <a:bodyPr/>
                    <a:lstStyle/>
                    <a:p>
                      <a:pPr algn="ctr" fontAlgn="ctr"/>
                      <a:r>
                        <a:rPr lang="en-US" sz="1200" u="none" strike="noStrike" dirty="0">
                          <a:effectLst/>
                          <a:latin typeface="BentonSans Light" panose="02000404020000020004" pitchFamily="2" charset="0"/>
                        </a:rPr>
                        <a:t>Mean of x in each case</a:t>
                      </a:r>
                      <a:endParaRPr lang="en-US" sz="1200" b="0" i="0" u="none" strike="noStrike" dirty="0">
                        <a:solidFill>
                          <a:schemeClr val="tx2"/>
                        </a:solidFill>
                        <a:effectLst/>
                        <a:latin typeface="BentonSans Light" panose="02000404020000020004" pitchFamily="2" charset="0"/>
                      </a:endParaRPr>
                    </a:p>
                  </a:txBody>
                  <a:tcPr marL="10385" marR="10385" marT="10385" marB="0" anchor="ctr"/>
                </a:tc>
                <a:tc>
                  <a:txBody>
                    <a:bodyPr/>
                    <a:lstStyle/>
                    <a:p>
                      <a:pPr algn="ctr" fontAlgn="ctr"/>
                      <a:r>
                        <a:rPr lang="en-US" sz="1100" u="none" strike="noStrike" dirty="0">
                          <a:effectLst/>
                          <a:latin typeface="BentonSans Light" panose="02000404020000020004" pitchFamily="2" charset="0"/>
                        </a:rPr>
                        <a:t>9 </a:t>
                      </a:r>
                      <a:r>
                        <a:rPr lang="en-US" sz="800" u="none" strike="noStrike" dirty="0">
                          <a:effectLst/>
                          <a:latin typeface="BentonSans Light" panose="02000404020000020004" pitchFamily="2" charset="0"/>
                        </a:rPr>
                        <a:t>(exact)</a:t>
                      </a:r>
                      <a:endParaRPr lang="en-US" sz="1100" b="0" i="0" u="none" strike="noStrike" dirty="0">
                        <a:solidFill>
                          <a:schemeClr val="tx2"/>
                        </a:solidFill>
                        <a:effectLst/>
                        <a:latin typeface="BentonSans Light" panose="02000404020000020004" pitchFamily="2" charset="0"/>
                      </a:endParaRPr>
                    </a:p>
                  </a:txBody>
                  <a:tcPr marL="10385" marR="10385" marT="10385" marB="0" anchor="ctr"/>
                </a:tc>
              </a:tr>
              <a:tr h="313513">
                <a:tc>
                  <a:txBody>
                    <a:bodyPr/>
                    <a:lstStyle/>
                    <a:p>
                      <a:pPr algn="ctr" fontAlgn="ctr"/>
                      <a:r>
                        <a:rPr lang="en-US" sz="1200" u="none" strike="noStrike" dirty="0">
                          <a:effectLst/>
                          <a:latin typeface="BentonSans Light" panose="02000404020000020004" pitchFamily="2" charset="0"/>
                        </a:rPr>
                        <a:t>Variance of x in each case</a:t>
                      </a:r>
                      <a:endParaRPr lang="en-US" sz="1200" b="0" i="0" u="none" strike="noStrike" dirty="0">
                        <a:solidFill>
                          <a:schemeClr val="tx2"/>
                        </a:solidFill>
                        <a:effectLst/>
                        <a:latin typeface="BentonSans Light" panose="02000404020000020004" pitchFamily="2" charset="0"/>
                      </a:endParaRPr>
                    </a:p>
                  </a:txBody>
                  <a:tcPr marL="10385" marR="10385" marT="10385" marB="0" anchor="ctr"/>
                </a:tc>
                <a:tc>
                  <a:txBody>
                    <a:bodyPr/>
                    <a:lstStyle/>
                    <a:p>
                      <a:pPr algn="ctr" fontAlgn="ctr"/>
                      <a:r>
                        <a:rPr lang="en-US" sz="1100" u="none" strike="noStrike" dirty="0">
                          <a:effectLst/>
                          <a:latin typeface="BentonSans Light" panose="02000404020000020004" pitchFamily="2" charset="0"/>
                        </a:rPr>
                        <a:t>11 </a:t>
                      </a:r>
                      <a:r>
                        <a:rPr lang="en-US" sz="800" u="none" strike="noStrike" dirty="0">
                          <a:effectLst/>
                          <a:latin typeface="BentonSans Light" panose="02000404020000020004" pitchFamily="2" charset="0"/>
                        </a:rPr>
                        <a:t>(exact)</a:t>
                      </a:r>
                      <a:endParaRPr lang="en-US" sz="1100" b="0" i="0" u="none" strike="noStrike" dirty="0">
                        <a:solidFill>
                          <a:schemeClr val="tx2"/>
                        </a:solidFill>
                        <a:effectLst/>
                        <a:latin typeface="BentonSans Light" panose="02000404020000020004" pitchFamily="2" charset="0"/>
                      </a:endParaRPr>
                    </a:p>
                  </a:txBody>
                  <a:tcPr marL="10385" marR="10385" marT="10385" marB="0" anchor="ctr"/>
                </a:tc>
              </a:tr>
              <a:tr h="313513">
                <a:tc>
                  <a:txBody>
                    <a:bodyPr/>
                    <a:lstStyle/>
                    <a:p>
                      <a:pPr algn="ctr" fontAlgn="ctr"/>
                      <a:r>
                        <a:rPr lang="en-US" sz="1100" u="none" strike="noStrike" dirty="0">
                          <a:effectLst/>
                          <a:latin typeface="BentonSans Light" panose="02000404020000020004" pitchFamily="2" charset="0"/>
                        </a:rPr>
                        <a:t>Mean of y in each case</a:t>
                      </a:r>
                      <a:endParaRPr lang="en-US" sz="1100" b="0" i="0" u="none" strike="noStrike" dirty="0">
                        <a:solidFill>
                          <a:schemeClr val="tx2"/>
                        </a:solidFill>
                        <a:effectLst/>
                        <a:latin typeface="BentonSans Light" panose="02000404020000020004" pitchFamily="2" charset="0"/>
                      </a:endParaRPr>
                    </a:p>
                  </a:txBody>
                  <a:tcPr marL="10385" marR="10385" marT="10385" marB="0" anchor="ctr"/>
                </a:tc>
                <a:tc>
                  <a:txBody>
                    <a:bodyPr/>
                    <a:lstStyle/>
                    <a:p>
                      <a:pPr algn="ctr" fontAlgn="ctr"/>
                      <a:r>
                        <a:rPr lang="en-US" sz="1100" u="none" strike="noStrike" dirty="0">
                          <a:effectLst/>
                          <a:latin typeface="BentonSans Light" panose="02000404020000020004" pitchFamily="2" charset="0"/>
                        </a:rPr>
                        <a:t>7.50 </a:t>
                      </a:r>
                      <a:r>
                        <a:rPr lang="en-US" sz="800" u="none" strike="noStrike" dirty="0">
                          <a:effectLst/>
                          <a:latin typeface="BentonSans Light" panose="02000404020000020004" pitchFamily="2" charset="0"/>
                        </a:rPr>
                        <a:t>(to 2 decimal places)</a:t>
                      </a:r>
                      <a:endParaRPr lang="en-US" sz="1100" b="0" i="0" u="none" strike="noStrike" dirty="0">
                        <a:solidFill>
                          <a:schemeClr val="tx2"/>
                        </a:solidFill>
                        <a:effectLst/>
                        <a:latin typeface="BentonSans Light" panose="02000404020000020004" pitchFamily="2" charset="0"/>
                      </a:endParaRPr>
                    </a:p>
                  </a:txBody>
                  <a:tcPr marL="10385" marR="10385" marT="10385" marB="0" anchor="ctr"/>
                </a:tc>
              </a:tr>
              <a:tr h="313513">
                <a:tc>
                  <a:txBody>
                    <a:bodyPr/>
                    <a:lstStyle/>
                    <a:p>
                      <a:pPr algn="ctr" fontAlgn="ctr"/>
                      <a:r>
                        <a:rPr lang="en-US" sz="1100" u="none" strike="noStrike">
                          <a:effectLst/>
                          <a:latin typeface="BentonSans Light" panose="02000404020000020004" pitchFamily="2" charset="0"/>
                        </a:rPr>
                        <a:t>Variance of y in each case</a:t>
                      </a:r>
                      <a:endParaRPr lang="en-US" sz="1100" b="0" i="0" u="none" strike="noStrike">
                        <a:solidFill>
                          <a:schemeClr val="tx2"/>
                        </a:solidFill>
                        <a:effectLst/>
                        <a:latin typeface="BentonSans Light" panose="02000404020000020004" pitchFamily="2" charset="0"/>
                      </a:endParaRPr>
                    </a:p>
                  </a:txBody>
                  <a:tcPr marL="10385" marR="10385" marT="10385" marB="0" anchor="ctr"/>
                </a:tc>
                <a:tc>
                  <a:txBody>
                    <a:bodyPr/>
                    <a:lstStyle/>
                    <a:p>
                      <a:pPr algn="ctr" fontAlgn="ctr"/>
                      <a:r>
                        <a:rPr lang="en-US" sz="1100" u="none" strike="noStrike" dirty="0">
                          <a:effectLst/>
                          <a:latin typeface="BentonSans Light" panose="02000404020000020004" pitchFamily="2" charset="0"/>
                        </a:rPr>
                        <a:t>4.122 or 4.127 </a:t>
                      </a:r>
                      <a:r>
                        <a:rPr lang="en-US" sz="800" u="none" strike="noStrike" dirty="0">
                          <a:effectLst/>
                          <a:latin typeface="BentonSans Light" panose="02000404020000020004" pitchFamily="2" charset="0"/>
                        </a:rPr>
                        <a:t>(to 3 decimal places)</a:t>
                      </a:r>
                      <a:endParaRPr lang="en-US" sz="1100" b="0" i="0" u="none" strike="noStrike" dirty="0">
                        <a:solidFill>
                          <a:schemeClr val="tx2"/>
                        </a:solidFill>
                        <a:effectLst/>
                        <a:latin typeface="BentonSans Light" panose="02000404020000020004" pitchFamily="2" charset="0"/>
                      </a:endParaRPr>
                    </a:p>
                  </a:txBody>
                  <a:tcPr marL="10385" marR="10385" marT="10385" marB="0" anchor="ctr"/>
                </a:tc>
              </a:tr>
              <a:tr h="313513">
                <a:tc>
                  <a:txBody>
                    <a:bodyPr/>
                    <a:lstStyle/>
                    <a:p>
                      <a:pPr algn="ctr" fontAlgn="ctr"/>
                      <a:r>
                        <a:rPr lang="en-US" sz="1200" u="none" strike="noStrike" dirty="0">
                          <a:effectLst/>
                          <a:latin typeface="BentonSans Light" panose="02000404020000020004" pitchFamily="2" charset="0"/>
                        </a:rPr>
                        <a:t>Correlation between x and y in each case</a:t>
                      </a:r>
                      <a:endParaRPr lang="en-US" sz="1200" b="0" i="0" u="none" strike="noStrike" dirty="0">
                        <a:solidFill>
                          <a:schemeClr val="tx2"/>
                        </a:solidFill>
                        <a:effectLst/>
                        <a:latin typeface="BentonSans Light" panose="02000404020000020004" pitchFamily="2" charset="0"/>
                      </a:endParaRPr>
                    </a:p>
                  </a:txBody>
                  <a:tcPr marL="10385" marR="10385" marT="10385" marB="0" anchor="ctr"/>
                </a:tc>
                <a:tc>
                  <a:txBody>
                    <a:bodyPr/>
                    <a:lstStyle/>
                    <a:p>
                      <a:pPr algn="ctr" fontAlgn="ctr"/>
                      <a:r>
                        <a:rPr lang="en-US" sz="1100" u="none" strike="noStrike" dirty="0">
                          <a:effectLst/>
                          <a:latin typeface="BentonSans Light" panose="02000404020000020004" pitchFamily="2" charset="0"/>
                        </a:rPr>
                        <a:t>0.816 </a:t>
                      </a:r>
                      <a:r>
                        <a:rPr lang="en-US" sz="800" u="none" strike="noStrike" dirty="0">
                          <a:effectLst/>
                          <a:latin typeface="BentonSans Light" panose="02000404020000020004" pitchFamily="2" charset="0"/>
                        </a:rPr>
                        <a:t>(to 3 decimal places)</a:t>
                      </a:r>
                      <a:endParaRPr lang="en-US" sz="1100" b="0" i="0" u="none" strike="noStrike" dirty="0">
                        <a:solidFill>
                          <a:schemeClr val="tx2"/>
                        </a:solidFill>
                        <a:effectLst/>
                        <a:latin typeface="BentonSans Light" panose="02000404020000020004" pitchFamily="2" charset="0"/>
                      </a:endParaRPr>
                    </a:p>
                  </a:txBody>
                  <a:tcPr marL="10385" marR="10385" marT="10385" marB="0" anchor="ctr"/>
                </a:tc>
              </a:tr>
              <a:tr h="313513">
                <a:tc>
                  <a:txBody>
                    <a:bodyPr/>
                    <a:lstStyle/>
                    <a:p>
                      <a:pPr algn="ctr" fontAlgn="ctr"/>
                      <a:r>
                        <a:rPr lang="en-US" sz="1200" u="none" strike="noStrike" dirty="0">
                          <a:effectLst/>
                          <a:latin typeface="BentonSans Light" panose="02000404020000020004" pitchFamily="2" charset="0"/>
                        </a:rPr>
                        <a:t>Linear regression line in each case</a:t>
                      </a:r>
                      <a:endParaRPr lang="en-US" sz="1200" b="0" i="0" u="none" strike="noStrike" dirty="0">
                        <a:solidFill>
                          <a:schemeClr val="tx2"/>
                        </a:solidFill>
                        <a:effectLst/>
                        <a:latin typeface="BentonSans Light" panose="02000404020000020004" pitchFamily="2" charset="0"/>
                      </a:endParaRPr>
                    </a:p>
                  </a:txBody>
                  <a:tcPr marL="10385" marR="10385" marT="10385" marB="0" anchor="ctr"/>
                </a:tc>
                <a:tc>
                  <a:txBody>
                    <a:bodyPr/>
                    <a:lstStyle/>
                    <a:p>
                      <a:pPr algn="ctr" fontAlgn="ctr"/>
                      <a:r>
                        <a:rPr lang="en-US" sz="1100" u="none" strike="noStrike" dirty="0">
                          <a:effectLst/>
                          <a:latin typeface="BentonSans Light" panose="02000404020000020004" pitchFamily="2" charset="0"/>
                        </a:rPr>
                        <a:t>y = 3.00 + 0.500x </a:t>
                      </a:r>
                      <a:r>
                        <a:rPr lang="en-US" sz="800" u="none" strike="noStrike" dirty="0">
                          <a:effectLst/>
                          <a:latin typeface="BentonSans Light" panose="02000404020000020004" pitchFamily="2" charset="0"/>
                        </a:rPr>
                        <a:t>(to 2 and 3 decimal places, respectively)</a:t>
                      </a:r>
                      <a:endParaRPr lang="en-US" sz="1100" b="0" i="1" u="none" strike="noStrike" dirty="0">
                        <a:solidFill>
                          <a:schemeClr val="tx2"/>
                        </a:solidFill>
                        <a:effectLst/>
                        <a:latin typeface="BentonSans Light" panose="02000404020000020004" pitchFamily="2" charset="0"/>
                      </a:endParaRPr>
                    </a:p>
                  </a:txBody>
                  <a:tcPr marL="10385" marR="10385" marT="10385" marB="0" anchor="ctr"/>
                </a:tc>
              </a:tr>
            </a:tbl>
          </a:graphicData>
        </a:graphic>
      </p:graphicFrame>
      <p:sp>
        <p:nvSpPr>
          <p:cNvPr id="7" name="Text Placeholder 6"/>
          <p:cNvSpPr>
            <a:spLocks noGrp="1"/>
          </p:cNvSpPr>
          <p:nvPr>
            <p:ph type="body" sz="quarter" idx="12"/>
          </p:nvPr>
        </p:nvSpPr>
        <p:spPr>
          <a:xfrm>
            <a:off x="691384" y="381001"/>
            <a:ext cx="13269092" cy="609398"/>
          </a:xfrm>
        </p:spPr>
        <p:txBody>
          <a:bodyPr/>
          <a:lstStyle/>
          <a:p>
            <a:r>
              <a:rPr lang="en-US" sz="4400" dirty="0">
                <a:latin typeface="BentonSans" panose="02000504020000020004" pitchFamily="2" charset="0"/>
              </a:rPr>
              <a:t>Let’s Analyze Some Data</a:t>
            </a:r>
          </a:p>
        </p:txBody>
      </p:sp>
    </p:spTree>
    <p:extLst>
      <p:ext uri="{BB962C8B-B14F-4D97-AF65-F5344CB8AC3E}">
        <p14:creationId xmlns:p14="http://schemas.microsoft.com/office/powerpoint/2010/main" val="3509127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3247"/>
          <a:stretch/>
        </p:blipFill>
        <p:spPr>
          <a:xfrm>
            <a:off x="-141516" y="0"/>
            <a:ext cx="14883457" cy="8229601"/>
          </a:xfrm>
          <a:prstGeom prst="rect">
            <a:avLst/>
          </a:prstGeom>
        </p:spPr>
      </p:pic>
    </p:spTree>
    <p:extLst>
      <p:ext uri="{BB962C8B-B14F-4D97-AF65-F5344CB8AC3E}">
        <p14:creationId xmlns:p14="http://schemas.microsoft.com/office/powerpoint/2010/main" val="3712165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391" y="1473347"/>
            <a:ext cx="6647076" cy="4835748"/>
          </a:xfrm>
          <a:prstGeom prst="rect">
            <a:avLst/>
          </a:prstGeom>
        </p:spPr>
      </p:pic>
      <p:sp>
        <p:nvSpPr>
          <p:cNvPr id="6" name="TextBox 5"/>
          <p:cNvSpPr txBox="1"/>
          <p:nvPr/>
        </p:nvSpPr>
        <p:spPr>
          <a:xfrm>
            <a:off x="8440097" y="6423395"/>
            <a:ext cx="2566994" cy="679571"/>
          </a:xfrm>
          <a:prstGeom prst="rect">
            <a:avLst/>
          </a:prstGeom>
        </p:spPr>
        <p:txBody>
          <a:bodyPr>
            <a:noAutofit/>
          </a:bodyPr>
          <a:lstStyle>
            <a:lvl1pPr lvl="0" indent="0" defTabSz="816388">
              <a:spcBef>
                <a:spcPct val="20000"/>
              </a:spcBef>
              <a:buFont typeface="Arial" panose="020B0604020202020204" pitchFamily="34" charset="0"/>
              <a:buNone/>
              <a:defRPr sz="1400">
                <a:latin typeface="BentonSans Light" panose="02000404020000020004" pitchFamily="2" charset="0"/>
              </a:defRPr>
            </a:lvl1pPr>
            <a:lvl2pPr marL="663315" indent="-255121" defTabSz="816388">
              <a:spcBef>
                <a:spcPct val="20000"/>
              </a:spcBef>
              <a:buFont typeface="Arial" panose="020B0604020202020204" pitchFamily="34" charset="0"/>
              <a:buChar char="–"/>
              <a:defRPr sz="2500"/>
            </a:lvl2pPr>
            <a:lvl3pPr marL="1020485" indent="-204097" defTabSz="816388">
              <a:spcBef>
                <a:spcPct val="20000"/>
              </a:spcBef>
              <a:buFont typeface="Arial" panose="020B0604020202020204" pitchFamily="34" charset="0"/>
              <a:buChar char="•"/>
              <a:defRPr sz="2125"/>
            </a:lvl3pPr>
            <a:lvl4pPr marL="1428679" indent="-204097" defTabSz="816388">
              <a:spcBef>
                <a:spcPct val="20000"/>
              </a:spcBef>
              <a:buFont typeface="Arial" panose="020B0604020202020204" pitchFamily="34" charset="0"/>
              <a:buChar char="–"/>
              <a:defRPr sz="1813"/>
            </a:lvl4pPr>
            <a:lvl5pPr marL="1836873" indent="-204097" defTabSz="816388">
              <a:spcBef>
                <a:spcPct val="20000"/>
              </a:spcBef>
              <a:buFont typeface="Arial" panose="020B0604020202020204" pitchFamily="34" charset="0"/>
              <a:buChar char="»"/>
              <a:defRPr sz="1813"/>
            </a:lvl5pPr>
            <a:lvl6pPr marL="2245066" indent="-204097" defTabSz="816388">
              <a:spcBef>
                <a:spcPct val="20000"/>
              </a:spcBef>
              <a:buFont typeface="Arial" panose="020B0604020202020204" pitchFamily="34" charset="0"/>
              <a:buChar char="•"/>
              <a:defRPr sz="1813"/>
            </a:lvl6pPr>
            <a:lvl7pPr marL="2653260" indent="-204097" defTabSz="816388">
              <a:spcBef>
                <a:spcPct val="20000"/>
              </a:spcBef>
              <a:buFont typeface="Arial" panose="020B0604020202020204" pitchFamily="34" charset="0"/>
              <a:buChar char="•"/>
              <a:defRPr sz="1813"/>
            </a:lvl7pPr>
            <a:lvl8pPr marL="3061454" indent="-204097" defTabSz="816388">
              <a:spcBef>
                <a:spcPct val="20000"/>
              </a:spcBef>
              <a:buFont typeface="Arial" panose="020B0604020202020204" pitchFamily="34" charset="0"/>
              <a:buChar char="•"/>
              <a:defRPr sz="1813"/>
            </a:lvl8pPr>
            <a:lvl9pPr marL="3469648" indent="-204097" defTabSz="816388">
              <a:spcBef>
                <a:spcPct val="20000"/>
              </a:spcBef>
              <a:buFont typeface="Arial" panose="020B0604020202020204" pitchFamily="34" charset="0"/>
              <a:buChar char="•"/>
              <a:defRPr sz="1813"/>
            </a:lvl9pPr>
          </a:lstStyle>
          <a:p>
            <a:pPr algn="r"/>
            <a:r>
              <a:rPr lang="en-US" sz="1680" dirty="0"/>
              <a:t>“</a:t>
            </a:r>
            <a:r>
              <a:rPr lang="en-US" sz="1680" dirty="0" err="1"/>
              <a:t>Anscombe’s</a:t>
            </a:r>
            <a:r>
              <a:rPr lang="en-US" sz="1680" dirty="0"/>
              <a:t> Quartet”</a:t>
            </a:r>
          </a:p>
          <a:p>
            <a:pPr algn="r"/>
            <a:r>
              <a:rPr lang="en-US" sz="1680" dirty="0"/>
              <a:t>Source: Wikipedia</a:t>
            </a:r>
          </a:p>
        </p:txBody>
      </p:sp>
      <p:sp>
        <p:nvSpPr>
          <p:cNvPr id="2" name="Text Placeholder 1"/>
          <p:cNvSpPr>
            <a:spLocks noGrp="1"/>
          </p:cNvSpPr>
          <p:nvPr>
            <p:ph type="body" sz="quarter" idx="12"/>
          </p:nvPr>
        </p:nvSpPr>
        <p:spPr>
          <a:xfrm>
            <a:off x="691384" y="381001"/>
            <a:ext cx="13269092" cy="623248"/>
          </a:xfrm>
        </p:spPr>
        <p:txBody>
          <a:bodyPr/>
          <a:lstStyle/>
          <a:p>
            <a:r>
              <a:rPr lang="en-US" sz="4400" dirty="0" smtClean="0"/>
              <a:t>Let’s Look at Some Data…Visually</a:t>
            </a:r>
            <a:endParaRPr lang="en-US" sz="4400" dirty="0"/>
          </a:p>
        </p:txBody>
      </p:sp>
    </p:spTree>
    <p:extLst>
      <p:ext uri="{BB962C8B-B14F-4D97-AF65-F5344CB8AC3E}">
        <p14:creationId xmlns:p14="http://schemas.microsoft.com/office/powerpoint/2010/main" val="3735388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0" y="1550671"/>
            <a:ext cx="10378440" cy="2908489"/>
          </a:xfrm>
        </p:spPr>
        <p:txBody>
          <a:bodyPr/>
          <a:lstStyle/>
          <a:p>
            <a:pPr defTabSz="696516">
              <a:defRPr sz="6000">
                <a:solidFill>
                  <a:srgbClr val="424242"/>
                </a:solidFill>
                <a:latin typeface="Helvetica Neue Light"/>
                <a:ea typeface="Helvetica Neue Light"/>
                <a:cs typeface="Helvetica Neue Light"/>
                <a:sym typeface="Helvetica Neue Light"/>
              </a:defRPr>
            </a:pPr>
            <a:r>
              <a:rPr lang="en-US" sz="4200" dirty="0">
                <a:latin typeface="BentonSans Light" panose="02000404020000020004" pitchFamily="2" charset="0"/>
              </a:rPr>
              <a:t>"It’s a common mistake to think that charts are just a fancy way of showing numbers.</a:t>
            </a:r>
            <a:br>
              <a:rPr lang="en-US" sz="4200" dirty="0">
                <a:latin typeface="BentonSans Light" panose="02000404020000020004" pitchFamily="2" charset="0"/>
              </a:rPr>
            </a:br>
            <a:r>
              <a:rPr lang="en-US" sz="4200" dirty="0">
                <a:latin typeface="BentonSans Light" panose="02000404020000020004" pitchFamily="2" charset="0"/>
              </a:rPr>
              <a:t/>
            </a:r>
            <a:br>
              <a:rPr lang="en-US" sz="4200" dirty="0">
                <a:latin typeface="BentonSans Light" panose="02000404020000020004" pitchFamily="2" charset="0"/>
              </a:rPr>
            </a:br>
            <a:r>
              <a:rPr lang="en-US" sz="4200" dirty="0">
                <a:latin typeface="BentonSans Light" panose="02000404020000020004" pitchFamily="2" charset="0"/>
              </a:rPr>
              <a:t>They’re not. They’re tools for understanding."</a:t>
            </a:r>
          </a:p>
        </p:txBody>
      </p:sp>
      <p:sp>
        <p:nvSpPr>
          <p:cNvPr id="3" name="Text Placeholder 2"/>
          <p:cNvSpPr>
            <a:spLocks noGrp="1"/>
          </p:cNvSpPr>
          <p:nvPr>
            <p:ph type="body" sz="quarter" idx="11"/>
          </p:nvPr>
        </p:nvSpPr>
        <p:spPr>
          <a:xfrm>
            <a:off x="4244340" y="4933951"/>
            <a:ext cx="8077200" cy="746102"/>
          </a:xfrm>
        </p:spPr>
        <p:txBody>
          <a:bodyPr/>
          <a:lstStyle/>
          <a:p>
            <a:pPr algn="r"/>
            <a:r>
              <a:rPr lang="en-US" sz="1680" dirty="0">
                <a:latin typeface="BentonSans" panose="02000504020000020004" pitchFamily="2" charset="0"/>
              </a:rPr>
              <a:t>Robert Kosara</a:t>
            </a:r>
          </a:p>
          <a:p>
            <a:pPr algn="r"/>
            <a:r>
              <a:rPr lang="en-US" sz="1320" dirty="0">
                <a:latin typeface="BentonSans Light" panose="02000404020000020004" pitchFamily="2" charset="0"/>
              </a:rPr>
              <a:t>Senior Research Scientist</a:t>
            </a:r>
          </a:p>
          <a:p>
            <a:pPr algn="r"/>
            <a:r>
              <a:rPr lang="en-US" sz="1320" dirty="0">
                <a:latin typeface="BentonSans Light" panose="02000404020000020004" pitchFamily="2" charset="0"/>
              </a:rPr>
              <a:t>Tableau</a:t>
            </a:r>
          </a:p>
        </p:txBody>
      </p:sp>
    </p:spTree>
    <p:extLst>
      <p:ext uri="{BB962C8B-B14F-4D97-AF65-F5344CB8AC3E}">
        <p14:creationId xmlns:p14="http://schemas.microsoft.com/office/powerpoint/2010/main" val="7277310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latin typeface="BentonSans" panose="02000504020000020004" pitchFamily="2" charset="0"/>
              </a:rPr>
              <a:t>Color </a:t>
            </a:r>
            <a:r>
              <a:rPr lang="en-US" dirty="0" smtClean="0">
                <a:solidFill>
                  <a:schemeClr val="bg1">
                    <a:lumMod val="75000"/>
                  </a:schemeClr>
                </a:solidFill>
                <a:latin typeface="BentonSans" panose="02000504020000020004" pitchFamily="2" charset="0"/>
              </a:rPr>
              <a:t>6 is manageable; 8 is the maximum</a:t>
            </a:r>
            <a:endParaRPr lang="en-US" dirty="0">
              <a:solidFill>
                <a:schemeClr val="bg1">
                  <a:lumMod val="75000"/>
                </a:schemeClr>
              </a:solidFill>
              <a:latin typeface="BentonSans" panose="02000504020000020004"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77" y="1743545"/>
            <a:ext cx="6098026" cy="5065066"/>
          </a:xfrm>
          <a:prstGeom prst="rect">
            <a:avLst/>
          </a:prstGeom>
          <a:ln>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0760" y="1743545"/>
            <a:ext cx="6041817" cy="5065066"/>
          </a:xfrm>
          <a:prstGeom prst="rect">
            <a:avLst/>
          </a:prstGeom>
          <a:ln>
            <a:solidFill>
              <a:schemeClr val="tx1"/>
            </a:solidFill>
          </a:ln>
        </p:spPr>
      </p:pic>
      <p:sp>
        <p:nvSpPr>
          <p:cNvPr id="5" name="TextBox 4"/>
          <p:cNvSpPr txBox="1"/>
          <p:nvPr/>
        </p:nvSpPr>
        <p:spPr>
          <a:xfrm>
            <a:off x="3241079" y="7146444"/>
            <a:ext cx="1361270" cy="584775"/>
          </a:xfrm>
          <a:prstGeom prst="rect">
            <a:avLst/>
          </a:prstGeom>
          <a:noFill/>
        </p:spPr>
        <p:txBody>
          <a:bodyPr wrap="none" rtlCol="0">
            <a:spAutoFit/>
          </a:bodyPr>
          <a:lstStyle/>
          <a:p>
            <a:r>
              <a:rPr lang="en-US" sz="3200" dirty="0" smtClean="0">
                <a:solidFill>
                  <a:schemeClr val="accent5"/>
                </a:solidFill>
                <a:latin typeface="BentonSans Light" panose="02000404020000020004" pitchFamily="2" charset="0"/>
              </a:rPr>
              <a:t>Useful</a:t>
            </a:r>
            <a:endParaRPr lang="en-US" sz="3200" dirty="0">
              <a:solidFill>
                <a:schemeClr val="accent5"/>
              </a:solidFill>
              <a:latin typeface="BentonSans Light" panose="02000404020000020004" pitchFamily="2" charset="0"/>
            </a:endParaRPr>
          </a:p>
        </p:txBody>
      </p:sp>
      <p:sp>
        <p:nvSpPr>
          <p:cNvPr id="6" name="TextBox 5"/>
          <p:cNvSpPr txBox="1"/>
          <p:nvPr/>
        </p:nvSpPr>
        <p:spPr>
          <a:xfrm>
            <a:off x="10174164" y="7146443"/>
            <a:ext cx="1628972" cy="584775"/>
          </a:xfrm>
          <a:prstGeom prst="rect">
            <a:avLst/>
          </a:prstGeom>
          <a:noFill/>
        </p:spPr>
        <p:txBody>
          <a:bodyPr wrap="none" rtlCol="0">
            <a:spAutoFit/>
          </a:bodyPr>
          <a:lstStyle/>
          <a:p>
            <a:r>
              <a:rPr lang="en-US" sz="3200" dirty="0" smtClean="0">
                <a:solidFill>
                  <a:schemeClr val="accent5"/>
                </a:solidFill>
                <a:latin typeface="BentonSans Light" panose="02000404020000020004" pitchFamily="2" charset="0"/>
              </a:rPr>
              <a:t>Useless</a:t>
            </a:r>
          </a:p>
        </p:txBody>
      </p:sp>
    </p:spTree>
    <p:extLst>
      <p:ext uri="{BB962C8B-B14F-4D97-AF65-F5344CB8AC3E}">
        <p14:creationId xmlns:p14="http://schemas.microsoft.com/office/powerpoint/2010/main" val="24145745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latin typeface="BentonSans" panose="02000504020000020004" pitchFamily="2" charset="0"/>
              </a:rPr>
              <a:t>Color </a:t>
            </a:r>
            <a:r>
              <a:rPr lang="en-US" dirty="0" smtClean="0">
                <a:solidFill>
                  <a:schemeClr val="bg1">
                    <a:lumMod val="75000"/>
                  </a:schemeClr>
                </a:solidFill>
                <a:latin typeface="BentonSans" panose="02000504020000020004" pitchFamily="2" charset="0"/>
              </a:rPr>
              <a:t>encoding</a:t>
            </a:r>
            <a:endParaRPr lang="en-US" dirty="0">
              <a:solidFill>
                <a:schemeClr val="bg1">
                  <a:lumMod val="75000"/>
                </a:schemeClr>
              </a:solidFill>
              <a:latin typeface="BentonSans" panose="02000504020000020004" pitchFamily="2" charset="0"/>
            </a:endParaRPr>
          </a:p>
        </p:txBody>
      </p:sp>
      <p:sp>
        <p:nvSpPr>
          <p:cNvPr id="5" name="TextBox 4"/>
          <p:cNvSpPr txBox="1"/>
          <p:nvPr/>
        </p:nvSpPr>
        <p:spPr>
          <a:xfrm>
            <a:off x="3241079" y="7146444"/>
            <a:ext cx="1361270" cy="584775"/>
          </a:xfrm>
          <a:prstGeom prst="rect">
            <a:avLst/>
          </a:prstGeom>
          <a:noFill/>
        </p:spPr>
        <p:txBody>
          <a:bodyPr wrap="none" rtlCol="0">
            <a:spAutoFit/>
          </a:bodyPr>
          <a:lstStyle/>
          <a:p>
            <a:r>
              <a:rPr lang="en-US" sz="3200" dirty="0" smtClean="0">
                <a:solidFill>
                  <a:schemeClr val="accent5"/>
                </a:solidFill>
                <a:latin typeface="BentonSans Light" panose="02000404020000020004" pitchFamily="2" charset="0"/>
              </a:rPr>
              <a:t>Useful</a:t>
            </a:r>
            <a:endParaRPr lang="en-US" sz="3200" dirty="0">
              <a:solidFill>
                <a:schemeClr val="accent5"/>
              </a:solidFill>
              <a:latin typeface="BentonSans Light" panose="02000404020000020004" pitchFamily="2" charset="0"/>
            </a:endParaRPr>
          </a:p>
        </p:txBody>
      </p:sp>
      <p:sp>
        <p:nvSpPr>
          <p:cNvPr id="6" name="TextBox 5"/>
          <p:cNvSpPr txBox="1"/>
          <p:nvPr/>
        </p:nvSpPr>
        <p:spPr>
          <a:xfrm>
            <a:off x="10174164" y="7146443"/>
            <a:ext cx="1628972" cy="584775"/>
          </a:xfrm>
          <a:prstGeom prst="rect">
            <a:avLst/>
          </a:prstGeom>
          <a:noFill/>
        </p:spPr>
        <p:txBody>
          <a:bodyPr wrap="none" rtlCol="0">
            <a:spAutoFit/>
          </a:bodyPr>
          <a:lstStyle/>
          <a:p>
            <a:r>
              <a:rPr lang="en-US" sz="3200" dirty="0" smtClean="0">
                <a:solidFill>
                  <a:schemeClr val="accent5"/>
                </a:solidFill>
                <a:latin typeface="BentonSans Light" panose="02000404020000020004" pitchFamily="2" charset="0"/>
              </a:rPr>
              <a:t>Useless</a:t>
            </a:r>
          </a:p>
        </p:txBody>
      </p:sp>
      <p:pic>
        <p:nvPicPr>
          <p:cNvPr id="7" name="Screen Shot 2014-04-01 at 11.08.40 am.png"/>
          <p:cNvPicPr>
            <a:picLocks noChangeAspect="1"/>
          </p:cNvPicPr>
          <p:nvPr/>
        </p:nvPicPr>
        <p:blipFill>
          <a:blip r:embed="rId3">
            <a:extLst/>
          </a:blip>
          <a:stretch>
            <a:fillRect/>
          </a:stretch>
        </p:blipFill>
        <p:spPr>
          <a:xfrm>
            <a:off x="898898" y="2246218"/>
            <a:ext cx="5426381" cy="2075003"/>
          </a:xfrm>
          <a:prstGeom prst="rect">
            <a:avLst/>
          </a:prstGeom>
          <a:ln w="3175">
            <a:miter lim="400000"/>
          </a:ln>
        </p:spPr>
      </p:pic>
      <p:pic>
        <p:nvPicPr>
          <p:cNvPr id="8" name="Screen Shot 2015-02-27 at 12.41.38.png"/>
          <p:cNvPicPr>
            <a:picLocks noChangeAspect="1"/>
          </p:cNvPicPr>
          <p:nvPr/>
        </p:nvPicPr>
        <p:blipFill>
          <a:blip r:embed="rId4">
            <a:extLst/>
          </a:blip>
          <a:stretch>
            <a:fillRect/>
          </a:stretch>
        </p:blipFill>
        <p:spPr>
          <a:xfrm>
            <a:off x="891046" y="4532187"/>
            <a:ext cx="5434233" cy="2075044"/>
          </a:xfrm>
          <a:prstGeom prst="rect">
            <a:avLst/>
          </a:prstGeom>
          <a:ln w="3175">
            <a:miter lim="400000"/>
          </a:ln>
        </p:spPr>
      </p:pic>
      <p:pic>
        <p:nvPicPr>
          <p:cNvPr id="9" name="Screen Shot 2014-04-01 at 11.09.05 am.png"/>
          <p:cNvPicPr>
            <a:picLocks noChangeAspect="1"/>
          </p:cNvPicPr>
          <p:nvPr/>
        </p:nvPicPr>
        <p:blipFill>
          <a:blip r:embed="rId5">
            <a:extLst/>
          </a:blip>
          <a:stretch>
            <a:fillRect/>
          </a:stretch>
        </p:blipFill>
        <p:spPr>
          <a:xfrm>
            <a:off x="8156546" y="4532187"/>
            <a:ext cx="5478403" cy="2075044"/>
          </a:xfrm>
          <a:prstGeom prst="rect">
            <a:avLst/>
          </a:prstGeom>
          <a:ln w="3175">
            <a:miter lim="400000"/>
          </a:ln>
        </p:spPr>
      </p:pic>
      <p:pic>
        <p:nvPicPr>
          <p:cNvPr id="10" name="Screen Shot 2015-02-27 at 12.40.31.png"/>
          <p:cNvPicPr>
            <a:picLocks noChangeAspect="1"/>
          </p:cNvPicPr>
          <p:nvPr/>
        </p:nvPicPr>
        <p:blipFill>
          <a:blip r:embed="rId6">
            <a:extLst/>
          </a:blip>
          <a:stretch>
            <a:fillRect/>
          </a:stretch>
        </p:blipFill>
        <p:spPr>
          <a:xfrm>
            <a:off x="4987676" y="5569709"/>
            <a:ext cx="1337603" cy="343201"/>
          </a:xfrm>
          <a:prstGeom prst="rect">
            <a:avLst/>
          </a:prstGeom>
          <a:ln w="3175">
            <a:miter lim="400000"/>
          </a:ln>
        </p:spPr>
      </p:pic>
      <p:sp>
        <p:nvSpPr>
          <p:cNvPr id="11" name="Line Callout 2 10"/>
          <p:cNvSpPr/>
          <p:nvPr/>
        </p:nvSpPr>
        <p:spPr>
          <a:xfrm>
            <a:off x="10546080" y="2119570"/>
            <a:ext cx="3855720" cy="2328298"/>
          </a:xfrm>
          <a:prstGeom prst="borderCallout2">
            <a:avLst/>
          </a:prstGeom>
          <a:ln>
            <a:prstDash val="lgDashDot"/>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5"/>
                </a:solidFill>
                <a:latin typeface="BentonSans Light" panose="02000404020000020004" pitchFamily="2" charset="0"/>
              </a:rPr>
              <a:t>Double encoding (labels and color) is a bad idea to distinguish categorical elements</a:t>
            </a:r>
            <a:endParaRPr lang="en-US" dirty="0">
              <a:solidFill>
                <a:schemeClr val="accent5"/>
              </a:solidFill>
              <a:latin typeface="BentonSans Light" panose="02000404020000020004" pitchFamily="2" charset="0"/>
            </a:endParaRPr>
          </a:p>
        </p:txBody>
      </p:sp>
    </p:spTree>
    <p:extLst>
      <p:ext uri="{BB962C8B-B14F-4D97-AF65-F5344CB8AC3E}">
        <p14:creationId xmlns:p14="http://schemas.microsoft.com/office/powerpoint/2010/main" val="1560165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latin typeface="BentonSans" panose="02000504020000020004" pitchFamily="2" charset="0"/>
              </a:rPr>
              <a:t>Size</a:t>
            </a:r>
            <a:endParaRPr lang="en-US" dirty="0">
              <a:latin typeface="BentonSans" panose="02000504020000020004" pitchFamily="2" charset="0"/>
            </a:endParaRP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158" y="1427108"/>
            <a:ext cx="6346437" cy="6346437"/>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9910169" y="6991109"/>
            <a:ext cx="4857392" cy="707886"/>
          </a:xfrm>
          <a:prstGeom prst="rect">
            <a:avLst/>
          </a:prstGeom>
          <a:noFill/>
        </p:spPr>
        <p:txBody>
          <a:bodyPr wrap="square" rtlCol="0">
            <a:spAutoFit/>
          </a:bodyPr>
          <a:lstStyle/>
          <a:p>
            <a:r>
              <a:rPr lang="en-US" sz="4000" dirty="0" smtClean="0">
                <a:solidFill>
                  <a:schemeClr val="accent5"/>
                </a:solidFill>
                <a:latin typeface="BentonSans Light" panose="02000404020000020004" pitchFamily="2" charset="0"/>
              </a:rPr>
              <a:t>Rank B, C and D?</a:t>
            </a:r>
            <a:endParaRPr lang="en-US" sz="4000" dirty="0">
              <a:solidFill>
                <a:schemeClr val="accent5"/>
              </a:solidFill>
              <a:latin typeface="BentonSans Light" panose="02000404020000020004" pitchFamily="2" charset="0"/>
            </a:endParaRPr>
          </a:p>
        </p:txBody>
      </p:sp>
    </p:spTree>
    <p:extLst>
      <p:ext uri="{BB962C8B-B14F-4D97-AF65-F5344CB8AC3E}">
        <p14:creationId xmlns:p14="http://schemas.microsoft.com/office/powerpoint/2010/main" val="10078249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latin typeface="BentonSans" panose="02000504020000020004" pitchFamily="2" charset="0"/>
              </a:rPr>
              <a:t>Angle</a:t>
            </a:r>
            <a:endParaRPr lang="en-US" dirty="0">
              <a:latin typeface="BentonSans" panose="02000504020000020004" pitchFamily="2" charset="0"/>
            </a:endParaRPr>
          </a:p>
        </p:txBody>
      </p:sp>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820" y="1528619"/>
            <a:ext cx="6273114" cy="6273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910168" y="6991109"/>
            <a:ext cx="5345071" cy="707886"/>
          </a:xfrm>
          <a:prstGeom prst="rect">
            <a:avLst/>
          </a:prstGeom>
          <a:noFill/>
        </p:spPr>
        <p:txBody>
          <a:bodyPr wrap="square" rtlCol="0">
            <a:spAutoFit/>
          </a:bodyPr>
          <a:lstStyle/>
          <a:p>
            <a:r>
              <a:rPr lang="en-US" sz="4000" dirty="0" smtClean="0">
                <a:solidFill>
                  <a:schemeClr val="accent5"/>
                </a:solidFill>
                <a:latin typeface="BentonSans Light" panose="02000404020000020004" pitchFamily="2" charset="0"/>
              </a:rPr>
              <a:t>Rank B, C and D?</a:t>
            </a:r>
            <a:endParaRPr lang="en-US" sz="4000" dirty="0">
              <a:solidFill>
                <a:schemeClr val="accent5"/>
              </a:solidFill>
              <a:latin typeface="BentonSans Light" panose="02000404020000020004" pitchFamily="2" charset="0"/>
            </a:endParaRPr>
          </a:p>
        </p:txBody>
      </p:sp>
    </p:spTree>
    <p:extLst>
      <p:ext uri="{BB962C8B-B14F-4D97-AF65-F5344CB8AC3E}">
        <p14:creationId xmlns:p14="http://schemas.microsoft.com/office/powerpoint/2010/main" val="27264378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latin typeface="BentonSans" panose="02000504020000020004" pitchFamily="2" charset="0"/>
              </a:rPr>
              <a:t>Length</a:t>
            </a:r>
            <a:endParaRPr lang="en-US" dirty="0">
              <a:latin typeface="BentonSans" panose="02000504020000020004" pitchFamily="2" charset="0"/>
            </a:endParaRPr>
          </a:p>
        </p:txBody>
      </p:sp>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562" y="1623045"/>
            <a:ext cx="6163630" cy="616363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9910168" y="6991109"/>
            <a:ext cx="4933592" cy="707886"/>
          </a:xfrm>
          <a:prstGeom prst="rect">
            <a:avLst/>
          </a:prstGeom>
          <a:noFill/>
        </p:spPr>
        <p:txBody>
          <a:bodyPr wrap="square" rtlCol="0">
            <a:spAutoFit/>
          </a:bodyPr>
          <a:lstStyle/>
          <a:p>
            <a:r>
              <a:rPr lang="en-US" sz="4000" dirty="0" smtClean="0">
                <a:solidFill>
                  <a:schemeClr val="accent5"/>
                </a:solidFill>
                <a:latin typeface="BentonSans Light" panose="02000404020000020004" pitchFamily="2" charset="0"/>
              </a:rPr>
              <a:t>Rank B, C and D?</a:t>
            </a:r>
            <a:endParaRPr lang="en-US" sz="4000" dirty="0">
              <a:solidFill>
                <a:schemeClr val="accent5"/>
              </a:solidFill>
              <a:latin typeface="BentonSans Light" panose="02000404020000020004" pitchFamily="2" charset="0"/>
            </a:endParaRPr>
          </a:p>
        </p:txBody>
      </p:sp>
    </p:spTree>
    <p:extLst>
      <p:ext uri="{BB962C8B-B14F-4D97-AF65-F5344CB8AC3E}">
        <p14:creationId xmlns:p14="http://schemas.microsoft.com/office/powerpoint/2010/main" val="6719208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82" y="1525510"/>
            <a:ext cx="7818238" cy="4861331"/>
          </a:xfrm>
        </p:spPr>
        <p:txBody>
          <a:bodyPr/>
          <a:lstStyle/>
          <a:p>
            <a:r>
              <a:rPr lang="en-US" sz="3600" dirty="0">
                <a:solidFill>
                  <a:schemeClr val="bg1">
                    <a:lumMod val="75000"/>
                  </a:schemeClr>
                </a:solidFill>
              </a:rPr>
              <a:t>1. Human Visual Perception</a:t>
            </a:r>
            <a:r>
              <a:rPr lang="en-US" sz="2800" dirty="0" smtClean="0">
                <a:solidFill>
                  <a:schemeClr val="bg1">
                    <a:lumMod val="65000"/>
                  </a:schemeClr>
                </a:solidFill>
              </a:rPr>
              <a:t/>
            </a:r>
            <a:br>
              <a:rPr lang="en-US" sz="2800" dirty="0" smtClean="0">
                <a:solidFill>
                  <a:schemeClr val="bg1">
                    <a:lumMod val="65000"/>
                  </a:schemeClr>
                </a:solidFill>
              </a:rPr>
            </a:br>
            <a:r>
              <a:rPr lang="en-US" dirty="0">
                <a:solidFill>
                  <a:srgbClr val="080808"/>
                </a:solidFill>
              </a:rPr>
              <a:t/>
            </a:r>
            <a:br>
              <a:rPr lang="en-US" dirty="0">
                <a:solidFill>
                  <a:srgbClr val="080808"/>
                </a:solidFill>
              </a:rPr>
            </a:br>
            <a:r>
              <a:rPr lang="en-US" dirty="0">
                <a:solidFill>
                  <a:srgbClr val="080808"/>
                </a:solidFill>
              </a:rPr>
              <a:t>2. Visual Best Practice</a:t>
            </a:r>
            <a:br>
              <a:rPr lang="en-US" dirty="0">
                <a:solidFill>
                  <a:srgbClr val="080808"/>
                </a:solidFill>
              </a:rPr>
            </a:br>
            <a:r>
              <a:rPr lang="en-US" sz="3600" dirty="0" smtClean="0">
                <a:solidFill>
                  <a:schemeClr val="bg1">
                    <a:lumMod val="75000"/>
                  </a:schemeClr>
                </a:solidFill>
              </a:rPr>
              <a:t/>
            </a:r>
            <a:br>
              <a:rPr lang="en-US" sz="3600" dirty="0" smtClean="0">
                <a:solidFill>
                  <a:schemeClr val="bg1">
                    <a:lumMod val="75000"/>
                  </a:schemeClr>
                </a:solidFill>
              </a:rPr>
            </a:br>
            <a:r>
              <a:rPr lang="en-US" sz="3600" dirty="0" smtClean="0">
                <a:solidFill>
                  <a:schemeClr val="bg1">
                    <a:lumMod val="75000"/>
                  </a:schemeClr>
                </a:solidFill>
              </a:rPr>
              <a:t>3. Visual Analysis</a:t>
            </a:r>
            <a:br>
              <a:rPr lang="en-US" sz="3600" dirty="0" smtClean="0">
                <a:solidFill>
                  <a:schemeClr val="bg1">
                    <a:lumMod val="75000"/>
                  </a:schemeClr>
                </a:solidFill>
              </a:rPr>
            </a:br>
            <a:r>
              <a:rPr lang="en-US" sz="3600" dirty="0">
                <a:solidFill>
                  <a:schemeClr val="bg1">
                    <a:lumMod val="75000"/>
                  </a:schemeClr>
                </a:solidFill>
              </a:rPr>
              <a:t/>
            </a:r>
            <a:br>
              <a:rPr lang="en-US" sz="3600" dirty="0">
                <a:solidFill>
                  <a:schemeClr val="bg1">
                    <a:lumMod val="75000"/>
                  </a:schemeClr>
                </a:solidFill>
              </a:rPr>
            </a:br>
            <a:r>
              <a:rPr lang="en-US" sz="3600" dirty="0">
                <a:solidFill>
                  <a:schemeClr val="bg1">
                    <a:lumMod val="75000"/>
                  </a:schemeClr>
                </a:solidFill>
              </a:rPr>
              <a:t>4. Good Dashboard Design</a:t>
            </a:r>
            <a:br>
              <a:rPr lang="en-US" sz="3600" dirty="0">
                <a:solidFill>
                  <a:schemeClr val="bg1">
                    <a:lumMod val="75000"/>
                  </a:schemeClr>
                </a:solidFill>
              </a:rPr>
            </a:br>
            <a:r>
              <a:rPr lang="en-US" sz="3600" dirty="0">
                <a:solidFill>
                  <a:schemeClr val="bg1">
                    <a:lumMod val="75000"/>
                  </a:schemeClr>
                </a:solidFill>
              </a:rPr>
              <a:t/>
            </a:r>
            <a:br>
              <a:rPr lang="en-US" sz="3600" dirty="0">
                <a:solidFill>
                  <a:schemeClr val="bg1">
                    <a:lumMod val="75000"/>
                  </a:schemeClr>
                </a:solidFill>
              </a:rPr>
            </a:br>
            <a:r>
              <a:rPr lang="en-US" sz="3600" dirty="0">
                <a:solidFill>
                  <a:schemeClr val="bg1">
                    <a:lumMod val="75000"/>
                  </a:schemeClr>
                </a:solidFill>
              </a:rPr>
              <a:t>5. Guided Analytics</a:t>
            </a:r>
          </a:p>
        </p:txBody>
      </p:sp>
    </p:spTree>
    <p:extLst>
      <p:ext uri="{BB962C8B-B14F-4D97-AF65-F5344CB8AC3E}">
        <p14:creationId xmlns:p14="http://schemas.microsoft.com/office/powerpoint/2010/main" val="30739252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91380" y="381001"/>
            <a:ext cx="13269093" cy="623248"/>
          </a:xfrm>
        </p:spPr>
        <p:txBody>
          <a:bodyPr/>
          <a:lstStyle/>
          <a:p>
            <a:r>
              <a:rPr lang="en-US" sz="4400" dirty="0" smtClean="0">
                <a:solidFill>
                  <a:srgbClr val="080808"/>
                </a:solidFill>
                <a:latin typeface="BentonSans" panose="02000504020000020004" pitchFamily="2" charset="0"/>
              </a:rPr>
              <a:t>Research tells us…</a:t>
            </a:r>
            <a:endParaRPr lang="en-US" sz="4400" dirty="0">
              <a:solidFill>
                <a:srgbClr val="080808"/>
              </a:solidFill>
              <a:latin typeface="BentonSans" panose="02000504020000020004" pitchFamily="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07151401"/>
              </p:ext>
            </p:extLst>
          </p:nvPr>
        </p:nvGraphicFramePr>
        <p:xfrm>
          <a:off x="1200449" y="1766425"/>
          <a:ext cx="12250956" cy="4900592"/>
        </p:xfrm>
        <a:graphic>
          <a:graphicData uri="http://schemas.openxmlformats.org/drawingml/2006/table">
            <a:tbl>
              <a:tblPr firstRow="1">
                <a:tableStyleId>{0E3FDE45-AF77-4B5C-9715-49D594BDF05E}</a:tableStyleId>
              </a:tblPr>
              <a:tblGrid>
                <a:gridCol w="4083652"/>
                <a:gridCol w="4083652"/>
                <a:gridCol w="4083652"/>
              </a:tblGrid>
              <a:tr h="933446">
                <a:tc>
                  <a:txBody>
                    <a:bodyPr/>
                    <a:lstStyle/>
                    <a:p>
                      <a:pPr algn="ctr">
                        <a:lnSpc>
                          <a:spcPct val="150000"/>
                        </a:lnSpc>
                      </a:pPr>
                      <a:r>
                        <a:rPr lang="en-US" b="1" i="0" dirty="0" smtClean="0">
                          <a:solidFill>
                            <a:schemeClr val="accent5">
                              <a:lumMod val="50000"/>
                            </a:schemeClr>
                          </a:solidFill>
                          <a:latin typeface="BentonSans" panose="02000504020000020004" pitchFamily="2" charset="0"/>
                        </a:rPr>
                        <a:t>QUANTITIVE</a:t>
                      </a:r>
                      <a:endParaRPr lang="en-US" b="1" i="0" dirty="0">
                        <a:solidFill>
                          <a:schemeClr val="accent5">
                            <a:lumMod val="50000"/>
                          </a:schemeClr>
                        </a:solidFill>
                        <a:latin typeface="BentonSans" panose="02000504020000020004" pitchFamily="2" charset="0"/>
                      </a:endParaRPr>
                    </a:p>
                  </a:txBody>
                  <a:tcPr anchor="ctr"/>
                </a:tc>
                <a:tc>
                  <a:txBody>
                    <a:bodyPr/>
                    <a:lstStyle/>
                    <a:p>
                      <a:pPr algn="ctr">
                        <a:lnSpc>
                          <a:spcPct val="150000"/>
                        </a:lnSpc>
                      </a:pPr>
                      <a:r>
                        <a:rPr lang="en-US" b="1" i="0" dirty="0" smtClean="0">
                          <a:solidFill>
                            <a:schemeClr val="accent5">
                              <a:lumMod val="50000"/>
                            </a:schemeClr>
                          </a:solidFill>
                          <a:latin typeface="BentonSans" panose="02000504020000020004" pitchFamily="2" charset="0"/>
                        </a:rPr>
                        <a:t>ORDINAL</a:t>
                      </a:r>
                      <a:endParaRPr lang="en-US" b="1" i="0" dirty="0">
                        <a:solidFill>
                          <a:schemeClr val="accent5">
                            <a:lumMod val="50000"/>
                          </a:schemeClr>
                        </a:solidFill>
                        <a:latin typeface="BentonSans" panose="02000504020000020004" pitchFamily="2" charset="0"/>
                      </a:endParaRPr>
                    </a:p>
                  </a:txBody>
                  <a:tcPr anchor="ctr"/>
                </a:tc>
                <a:tc>
                  <a:txBody>
                    <a:bodyPr/>
                    <a:lstStyle/>
                    <a:p>
                      <a:pPr algn="ctr">
                        <a:lnSpc>
                          <a:spcPct val="150000"/>
                        </a:lnSpc>
                      </a:pPr>
                      <a:r>
                        <a:rPr lang="en-US" b="1" i="0" dirty="0" smtClean="0">
                          <a:solidFill>
                            <a:schemeClr val="accent5">
                              <a:lumMod val="50000"/>
                            </a:schemeClr>
                          </a:solidFill>
                          <a:latin typeface="BentonSans" panose="02000504020000020004" pitchFamily="2" charset="0"/>
                        </a:rPr>
                        <a:t>CATEGORICAL</a:t>
                      </a:r>
                      <a:endParaRPr lang="en-US" b="1" i="0" dirty="0">
                        <a:solidFill>
                          <a:schemeClr val="accent5">
                            <a:lumMod val="50000"/>
                          </a:schemeClr>
                        </a:solidFill>
                        <a:latin typeface="BentonSans" panose="02000504020000020004" pitchFamily="2" charset="0"/>
                      </a:endParaRPr>
                    </a:p>
                  </a:txBody>
                  <a:tcPr anchor="ctr"/>
                </a:tc>
              </a:tr>
              <a:tr h="3967146">
                <a:tc>
                  <a:txBody>
                    <a:bodyPr/>
                    <a:lstStyle/>
                    <a:p>
                      <a:pPr algn="ctr">
                        <a:lnSpc>
                          <a:spcPct val="150000"/>
                        </a:lnSpc>
                      </a:pPr>
                      <a:r>
                        <a:rPr lang="en-US" baseline="0" dirty="0" smtClean="0">
                          <a:latin typeface="BentonSans Light" panose="02000404020000020004" pitchFamily="2" charset="0"/>
                        </a:rPr>
                        <a:t>Position</a:t>
                      </a:r>
                    </a:p>
                    <a:p>
                      <a:pPr algn="ctr">
                        <a:lnSpc>
                          <a:spcPct val="150000"/>
                        </a:lnSpc>
                      </a:pPr>
                      <a:r>
                        <a:rPr lang="en-US" baseline="0" dirty="0" smtClean="0">
                          <a:latin typeface="BentonSans Light" panose="02000404020000020004" pitchFamily="2" charset="0"/>
                        </a:rPr>
                        <a:t>Length</a:t>
                      </a:r>
                    </a:p>
                    <a:p>
                      <a:pPr algn="ctr">
                        <a:lnSpc>
                          <a:spcPct val="150000"/>
                        </a:lnSpc>
                      </a:pPr>
                      <a:r>
                        <a:rPr lang="en-US" baseline="0" dirty="0" smtClean="0">
                          <a:latin typeface="BentonSans Light" panose="02000404020000020004" pitchFamily="2" charset="0"/>
                        </a:rPr>
                        <a:t>Size</a:t>
                      </a:r>
                      <a:endParaRPr lang="en-US" dirty="0" smtClean="0">
                        <a:latin typeface="BentonSans Light" panose="02000404020000020004" pitchFamily="2" charset="0"/>
                      </a:endParaRPr>
                    </a:p>
                    <a:p>
                      <a:pPr algn="ctr">
                        <a:lnSpc>
                          <a:spcPct val="150000"/>
                        </a:lnSpc>
                      </a:pPr>
                      <a:r>
                        <a:rPr lang="en-US" dirty="0" smtClean="0">
                          <a:latin typeface="BentonSans Light" panose="02000404020000020004" pitchFamily="2" charset="0"/>
                        </a:rPr>
                        <a:t>Color</a:t>
                      </a:r>
                      <a:r>
                        <a:rPr lang="en-US" baseline="0" dirty="0" smtClean="0">
                          <a:latin typeface="BentonSans Light" panose="02000404020000020004" pitchFamily="2" charset="0"/>
                        </a:rPr>
                        <a:t> intensity</a:t>
                      </a:r>
                    </a:p>
                  </a:txBody>
                  <a:tcPr anchor="ctr"/>
                </a:tc>
                <a:tc>
                  <a:txBody>
                    <a:bodyPr/>
                    <a:lstStyle/>
                    <a:p>
                      <a:pPr marL="0" marR="0" indent="0" algn="ctr" defTabSz="1306221" rtl="0" eaLnBrk="1" fontAlgn="auto" latinLnBrk="0" hangingPunct="1">
                        <a:lnSpc>
                          <a:spcPct val="150000"/>
                        </a:lnSpc>
                        <a:spcBef>
                          <a:spcPts val="0"/>
                        </a:spcBef>
                        <a:spcAft>
                          <a:spcPts val="0"/>
                        </a:spcAft>
                        <a:buClrTx/>
                        <a:buSzTx/>
                        <a:buFontTx/>
                        <a:buNone/>
                        <a:tabLst/>
                        <a:defRPr/>
                      </a:pPr>
                      <a:r>
                        <a:rPr lang="en-US" baseline="0" dirty="0" smtClean="0">
                          <a:latin typeface="BentonSans Light" panose="02000404020000020004" pitchFamily="2" charset="0"/>
                        </a:rPr>
                        <a:t>Position</a:t>
                      </a:r>
                      <a:endParaRPr lang="en-US" dirty="0" smtClean="0">
                        <a:latin typeface="BentonSans Light" panose="02000404020000020004" pitchFamily="2" charset="0"/>
                      </a:endParaRPr>
                    </a:p>
                    <a:p>
                      <a:pPr algn="ctr">
                        <a:lnSpc>
                          <a:spcPct val="150000"/>
                        </a:lnSpc>
                      </a:pPr>
                      <a:r>
                        <a:rPr lang="en-US" dirty="0" smtClean="0">
                          <a:latin typeface="BentonSans Light" panose="02000404020000020004" pitchFamily="2" charset="0"/>
                        </a:rPr>
                        <a:t>Color</a:t>
                      </a:r>
                      <a:r>
                        <a:rPr lang="en-US" baseline="0" dirty="0" smtClean="0">
                          <a:latin typeface="BentonSans Light" panose="02000404020000020004" pitchFamily="2" charset="0"/>
                        </a:rPr>
                        <a:t> intensity</a:t>
                      </a:r>
                    </a:p>
                    <a:p>
                      <a:pPr marL="0" marR="0" indent="0" algn="ctr" defTabSz="1306221" rtl="0" eaLnBrk="1" fontAlgn="auto" latinLnBrk="0" hangingPunct="1">
                        <a:lnSpc>
                          <a:spcPct val="150000"/>
                        </a:lnSpc>
                        <a:spcBef>
                          <a:spcPts val="0"/>
                        </a:spcBef>
                        <a:spcAft>
                          <a:spcPts val="0"/>
                        </a:spcAft>
                        <a:buClrTx/>
                        <a:buSzTx/>
                        <a:buFontTx/>
                        <a:buNone/>
                        <a:tabLst/>
                        <a:defRPr/>
                      </a:pPr>
                      <a:r>
                        <a:rPr lang="en-US" baseline="0" dirty="0" smtClean="0">
                          <a:latin typeface="BentonSans Light" panose="02000404020000020004" pitchFamily="2" charset="0"/>
                        </a:rPr>
                        <a:t>Size</a:t>
                      </a:r>
                    </a:p>
                    <a:p>
                      <a:pPr algn="ctr">
                        <a:lnSpc>
                          <a:spcPct val="150000"/>
                        </a:lnSpc>
                      </a:pPr>
                      <a:r>
                        <a:rPr lang="en-US" baseline="0" dirty="0" smtClean="0">
                          <a:latin typeface="BentonSans Light" panose="02000404020000020004" pitchFamily="2" charset="0"/>
                        </a:rPr>
                        <a:t>Different colors</a:t>
                      </a:r>
                    </a:p>
                    <a:p>
                      <a:pPr algn="ctr">
                        <a:lnSpc>
                          <a:spcPct val="150000"/>
                        </a:lnSpc>
                      </a:pPr>
                      <a:r>
                        <a:rPr lang="en-US" baseline="0" dirty="0" smtClean="0">
                          <a:latin typeface="BentonSans Light" panose="02000404020000020004" pitchFamily="2" charset="0"/>
                        </a:rPr>
                        <a:t>Different Shape</a:t>
                      </a:r>
                    </a:p>
                  </a:txBody>
                  <a:tcPr anchor="ctr"/>
                </a:tc>
                <a:tc>
                  <a:txBody>
                    <a:bodyPr/>
                    <a:lstStyle/>
                    <a:p>
                      <a:pPr marL="0" marR="0" indent="0" algn="ctr" defTabSz="1306221" rtl="0" eaLnBrk="1" fontAlgn="auto" latinLnBrk="0" hangingPunct="1">
                        <a:lnSpc>
                          <a:spcPct val="150000"/>
                        </a:lnSpc>
                        <a:spcBef>
                          <a:spcPts val="0"/>
                        </a:spcBef>
                        <a:spcAft>
                          <a:spcPts val="0"/>
                        </a:spcAft>
                        <a:buClrTx/>
                        <a:buSzTx/>
                        <a:buFontTx/>
                        <a:buNone/>
                        <a:tabLst/>
                        <a:defRPr/>
                      </a:pPr>
                      <a:r>
                        <a:rPr lang="en-US" baseline="0" dirty="0" smtClean="0">
                          <a:latin typeface="BentonSans Light" panose="02000404020000020004" pitchFamily="2" charset="0"/>
                        </a:rPr>
                        <a:t>Position</a:t>
                      </a:r>
                      <a:endParaRPr lang="en-US" dirty="0" smtClean="0">
                        <a:latin typeface="BentonSans Light" panose="02000404020000020004" pitchFamily="2" charset="0"/>
                      </a:endParaRPr>
                    </a:p>
                    <a:p>
                      <a:pPr algn="ctr">
                        <a:lnSpc>
                          <a:spcPct val="150000"/>
                        </a:lnSpc>
                      </a:pPr>
                      <a:r>
                        <a:rPr lang="en-US" dirty="0" smtClean="0">
                          <a:latin typeface="BentonSans Light" panose="02000404020000020004" pitchFamily="2" charset="0"/>
                        </a:rPr>
                        <a:t>Different colors</a:t>
                      </a:r>
                    </a:p>
                    <a:p>
                      <a:pPr algn="ctr">
                        <a:lnSpc>
                          <a:spcPct val="150000"/>
                        </a:lnSpc>
                      </a:pPr>
                      <a:r>
                        <a:rPr lang="en-US" dirty="0" smtClean="0">
                          <a:latin typeface="BentonSans Light" panose="02000404020000020004" pitchFamily="2" charset="0"/>
                        </a:rPr>
                        <a:t>Shape</a:t>
                      </a:r>
                    </a:p>
                  </a:txBody>
                  <a:tcPr anchor="ctr"/>
                </a:tc>
              </a:tr>
            </a:tbl>
          </a:graphicData>
        </a:graphic>
      </p:graphicFrame>
      <p:sp>
        <p:nvSpPr>
          <p:cNvPr id="8" name="TextBox 7"/>
          <p:cNvSpPr txBox="1"/>
          <p:nvPr/>
        </p:nvSpPr>
        <p:spPr>
          <a:xfrm>
            <a:off x="283166" y="3282043"/>
            <a:ext cx="1457450" cy="338554"/>
          </a:xfrm>
          <a:prstGeom prst="rect">
            <a:avLst/>
          </a:prstGeom>
          <a:noFill/>
        </p:spPr>
        <p:txBody>
          <a:bodyPr wrap="none" rtlCol="0">
            <a:spAutoFit/>
          </a:bodyPr>
          <a:lstStyle/>
          <a:p>
            <a:r>
              <a:rPr lang="en-US" sz="1600" dirty="0" smtClean="0">
                <a:solidFill>
                  <a:srgbClr val="0070C0"/>
                </a:solidFill>
                <a:latin typeface="BentonSans" panose="02000504020000020004" pitchFamily="2" charset="0"/>
              </a:rPr>
              <a:t>effectiveness</a:t>
            </a:r>
            <a:endParaRPr lang="en-US" sz="1600" dirty="0">
              <a:solidFill>
                <a:srgbClr val="0070C0"/>
              </a:solidFill>
              <a:latin typeface="BentonSans" panose="02000504020000020004" pitchFamily="2" charset="0"/>
            </a:endParaRPr>
          </a:p>
        </p:txBody>
      </p:sp>
      <p:cxnSp>
        <p:nvCxnSpPr>
          <p:cNvPr id="10" name="Straight Arrow Connector 9"/>
          <p:cNvCxnSpPr>
            <a:stCxn id="8" idx="2"/>
          </p:cNvCxnSpPr>
          <p:nvPr/>
        </p:nvCxnSpPr>
        <p:spPr>
          <a:xfrm>
            <a:off x="1011891" y="3620597"/>
            <a:ext cx="15229" cy="2633246"/>
          </a:xfrm>
          <a:prstGeom prst="straightConnector1">
            <a:avLst/>
          </a:prstGeom>
          <a:ln w="19050" cmpd="sng">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51338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solidFill>
                  <a:srgbClr val="080808"/>
                </a:solidFill>
                <a:latin typeface="BentonSans" panose="02000504020000020004" pitchFamily="2" charset="0"/>
              </a:rPr>
              <a:t>How do humans like their data?</a:t>
            </a:r>
          </a:p>
        </p:txBody>
      </p:sp>
      <p:grpSp>
        <p:nvGrpSpPr>
          <p:cNvPr id="3" name="Group 2"/>
          <p:cNvGrpSpPr/>
          <p:nvPr/>
        </p:nvGrpSpPr>
        <p:grpSpPr>
          <a:xfrm>
            <a:off x="1625892" y="1684749"/>
            <a:ext cx="11437411" cy="6364058"/>
            <a:chOff x="1625892" y="1684749"/>
            <a:chExt cx="11437411" cy="6364058"/>
          </a:xfrm>
        </p:grpSpPr>
        <p:grpSp>
          <p:nvGrpSpPr>
            <p:cNvPr id="368" name="Group 368"/>
            <p:cNvGrpSpPr/>
            <p:nvPr/>
          </p:nvGrpSpPr>
          <p:grpSpPr>
            <a:xfrm>
              <a:off x="1625892" y="1684749"/>
              <a:ext cx="5033055" cy="5717318"/>
              <a:chOff x="0" y="0"/>
              <a:chExt cx="8388424" cy="9528861"/>
            </a:xfrm>
          </p:grpSpPr>
          <p:pic>
            <p:nvPicPr>
              <p:cNvPr id="366" name="Screen Shot 2013-06-12 at 9.02.18 AM.png"/>
              <p:cNvPicPr>
                <a:picLocks noChangeAspect="1"/>
              </p:cNvPicPr>
              <p:nvPr/>
            </p:nvPicPr>
            <p:blipFill>
              <a:blip r:embed="rId2">
                <a:extLst/>
              </a:blip>
              <a:stretch>
                <a:fillRect/>
              </a:stretch>
            </p:blipFill>
            <p:spPr>
              <a:xfrm>
                <a:off x="0" y="4702355"/>
                <a:ext cx="8388425" cy="4826507"/>
              </a:xfrm>
              <a:prstGeom prst="rect">
                <a:avLst/>
              </a:prstGeom>
              <a:ln w="3175" cap="flat">
                <a:noFill/>
                <a:miter lim="400000"/>
              </a:ln>
              <a:effectLst/>
            </p:spPr>
          </p:pic>
          <p:pic>
            <p:nvPicPr>
              <p:cNvPr id="367" name="Screen Shot 2013-06-12 at 9.02.18 AM.png"/>
              <p:cNvPicPr>
                <a:picLocks noChangeAspect="1"/>
              </p:cNvPicPr>
              <p:nvPr/>
            </p:nvPicPr>
            <p:blipFill>
              <a:blip r:embed="rId2">
                <a:extLst/>
              </a:blip>
              <a:stretch>
                <a:fillRect/>
              </a:stretch>
            </p:blipFill>
            <p:spPr>
              <a:xfrm>
                <a:off x="0" y="0"/>
                <a:ext cx="8388425" cy="4826506"/>
              </a:xfrm>
              <a:prstGeom prst="rect">
                <a:avLst/>
              </a:prstGeom>
              <a:ln w="3175" cap="flat">
                <a:noFill/>
                <a:miter lim="400000"/>
              </a:ln>
              <a:effectLst/>
            </p:spPr>
          </p:pic>
        </p:grpSp>
        <p:sp>
          <p:nvSpPr>
            <p:cNvPr id="370" name="Shape 370"/>
            <p:cNvSpPr/>
            <p:nvPr/>
          </p:nvSpPr>
          <p:spPr>
            <a:xfrm>
              <a:off x="2129495" y="7424509"/>
              <a:ext cx="4141158" cy="624298"/>
            </a:xfrm>
            <a:prstGeom prst="rect">
              <a:avLst/>
            </a:prstGeom>
            <a:ln w="3175">
              <a:miter lim="400000"/>
            </a:ln>
            <a:extLst>
              <a:ext uri="{C572A759-6A51-4108-AA02-DFA0A04FC94B}">
                <ma14:wrappingTextBoxFlag xmlns:ma14="http://schemas.microsoft.com/office/mac/drawingml/2011/main" xmlns="" val="1"/>
              </a:ext>
            </a:extLst>
          </p:spPr>
          <p:txBody>
            <a:bodyPr wrap="none" lIns="24110" tIns="24110" rIns="24110" bIns="24110" anchor="ctr">
              <a:spAutoFit/>
            </a:bodyPr>
            <a:lstStyle>
              <a:lvl1pPr marL="101600" marR="101600" algn="l" defTabSz="1828800">
                <a:lnSpc>
                  <a:spcPct val="120000"/>
                </a:lnSpc>
                <a:defRPr sz="5600">
                  <a:solidFill>
                    <a:srgbClr val="424242"/>
                  </a:solidFill>
                  <a:uFill>
                    <a:solidFill>
                      <a:srgbClr val="000000"/>
                    </a:solidFill>
                  </a:uFill>
                  <a:latin typeface="Helvetica Neue Light"/>
                  <a:ea typeface="Helvetica Neue Light"/>
                  <a:cs typeface="Helvetica Neue Light"/>
                  <a:sym typeface="Helvetica Neue Light"/>
                </a:defRPr>
              </a:lvl1pPr>
            </a:lstStyle>
            <a:p>
              <a:r>
                <a:rPr sz="3360" dirty="0">
                  <a:latin typeface="BentonSans Light" panose="02000404020000020004" pitchFamily="2" charset="0"/>
                </a:rPr>
                <a:t>For machine to read</a:t>
              </a:r>
            </a:p>
          </p:txBody>
        </p:sp>
        <p:sp>
          <p:nvSpPr>
            <p:cNvPr id="371" name="Shape 371"/>
            <p:cNvSpPr/>
            <p:nvPr/>
          </p:nvSpPr>
          <p:spPr>
            <a:xfrm>
              <a:off x="7872179" y="7424509"/>
              <a:ext cx="5191124" cy="62429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24110" tIns="24110" rIns="24110" bIns="24110" numCol="1" anchor="ctr">
              <a:spAutoFit/>
            </a:bodyPr>
            <a:lstStyle>
              <a:lvl1pPr marL="101600" marR="101600" algn="l" defTabSz="1828800">
                <a:lnSpc>
                  <a:spcPct val="120000"/>
                </a:lnSpc>
                <a:defRPr sz="5600">
                  <a:solidFill>
                    <a:srgbClr val="424242"/>
                  </a:solidFill>
                  <a:uFill>
                    <a:solidFill>
                      <a:srgbClr val="000000"/>
                    </a:solidFill>
                  </a:uFill>
                  <a:latin typeface="Helvetica Neue Light"/>
                  <a:ea typeface="Helvetica Neue Light"/>
                  <a:cs typeface="Helvetica Neue Light"/>
                  <a:sym typeface="Helvetica Neue Light"/>
                </a:defRPr>
              </a:lvl1pPr>
            </a:lstStyle>
            <a:p>
              <a:r>
                <a:rPr sz="3360" dirty="0">
                  <a:latin typeface="BentonSans Light" panose="02000404020000020004" pitchFamily="2" charset="0"/>
                </a:rPr>
                <a:t>For human to understand</a:t>
              </a:r>
            </a:p>
          </p:txBody>
        </p:sp>
        <p:pic>
          <p:nvPicPr>
            <p:cNvPr id="372" name="Screen Shot 2015-02-27 at 14.56.19.png"/>
            <p:cNvPicPr>
              <a:picLocks noChangeAspect="1"/>
            </p:cNvPicPr>
            <p:nvPr/>
          </p:nvPicPr>
          <p:blipFill>
            <a:blip r:embed="rId3">
              <a:extLst/>
            </a:blip>
            <a:stretch>
              <a:fillRect/>
            </a:stretch>
          </p:blipFill>
          <p:spPr>
            <a:xfrm>
              <a:off x="8057544" y="1684749"/>
              <a:ext cx="4143097" cy="5717319"/>
            </a:xfrm>
            <a:prstGeom prst="rect">
              <a:avLst/>
            </a:prstGeom>
            <a:ln w="3175" cap="flat">
              <a:noFill/>
              <a:miter lim="400000"/>
            </a:ln>
            <a:effectLst/>
          </p:spPr>
        </p:pic>
      </p:grpSp>
    </p:spTree>
    <p:extLst>
      <p:ext uri="{BB962C8B-B14F-4D97-AF65-F5344CB8AC3E}">
        <p14:creationId xmlns:p14="http://schemas.microsoft.com/office/powerpoint/2010/main" val="4293214976"/>
      </p:ext>
    </p:extLst>
  </p:cSld>
  <p:clrMapOvr>
    <a:masterClrMapping/>
  </p:clrMapOvr>
  <p:transition/>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82" y="1622458"/>
            <a:ext cx="7818238" cy="4667432"/>
          </a:xfrm>
        </p:spPr>
        <p:txBody>
          <a:bodyPr/>
          <a:lstStyle/>
          <a:p>
            <a:r>
              <a:rPr lang="en-US" dirty="0" smtClean="0">
                <a:solidFill>
                  <a:srgbClr val="080808"/>
                </a:solidFill>
              </a:rPr>
              <a:t>1. Human Visual Perception</a:t>
            </a:r>
            <a:r>
              <a:rPr lang="en-US" sz="2800" dirty="0" smtClean="0">
                <a:solidFill>
                  <a:schemeClr val="bg1">
                    <a:lumMod val="65000"/>
                  </a:schemeClr>
                </a:solidFill>
              </a:rPr>
              <a:t/>
            </a:r>
            <a:br>
              <a:rPr lang="en-US" sz="2800" dirty="0" smtClean="0">
                <a:solidFill>
                  <a:schemeClr val="bg1">
                    <a:lumMod val="65000"/>
                  </a:schemeClr>
                </a:solidFill>
              </a:rPr>
            </a:br>
            <a:r>
              <a:rPr lang="en-US" sz="2800" dirty="0" smtClean="0">
                <a:solidFill>
                  <a:schemeClr val="bg1">
                    <a:lumMod val="65000"/>
                  </a:schemeClr>
                </a:solidFill>
              </a:rPr>
              <a:t/>
            </a:r>
            <a:br>
              <a:rPr lang="en-US" sz="2800" dirty="0" smtClean="0">
                <a:solidFill>
                  <a:schemeClr val="bg1">
                    <a:lumMod val="65000"/>
                  </a:schemeClr>
                </a:solidFill>
              </a:rPr>
            </a:br>
            <a:r>
              <a:rPr lang="en-US" dirty="0" smtClean="0">
                <a:solidFill>
                  <a:srgbClr val="080808"/>
                </a:solidFill>
              </a:rPr>
              <a:t>2. Visual Best Practice</a:t>
            </a:r>
            <a:br>
              <a:rPr lang="en-US" dirty="0" smtClean="0">
                <a:solidFill>
                  <a:srgbClr val="080808"/>
                </a:solidFill>
              </a:rPr>
            </a:br>
            <a:r>
              <a:rPr lang="en-US" sz="2800" dirty="0" smtClean="0">
                <a:solidFill>
                  <a:srgbClr val="080808"/>
                </a:solidFill>
              </a:rPr>
              <a:t/>
            </a:r>
            <a:br>
              <a:rPr lang="en-US" sz="2800" dirty="0" smtClean="0">
                <a:solidFill>
                  <a:srgbClr val="080808"/>
                </a:solidFill>
              </a:rPr>
            </a:br>
            <a:r>
              <a:rPr lang="en-US" dirty="0" smtClean="0">
                <a:solidFill>
                  <a:srgbClr val="080808"/>
                </a:solidFill>
              </a:rPr>
              <a:t>3. Visual Analysis</a:t>
            </a:r>
            <a:br>
              <a:rPr lang="en-US" dirty="0" smtClean="0">
                <a:solidFill>
                  <a:srgbClr val="080808"/>
                </a:solidFill>
              </a:rPr>
            </a:br>
            <a:r>
              <a:rPr lang="en-US" sz="2800" dirty="0">
                <a:solidFill>
                  <a:srgbClr val="080808"/>
                </a:solidFill>
              </a:rPr>
              <a:t/>
            </a:r>
            <a:br>
              <a:rPr lang="en-US" sz="2800" dirty="0">
                <a:solidFill>
                  <a:srgbClr val="080808"/>
                </a:solidFill>
              </a:rPr>
            </a:br>
            <a:r>
              <a:rPr lang="en-US" dirty="0" smtClean="0">
                <a:solidFill>
                  <a:srgbClr val="080808"/>
                </a:solidFill>
              </a:rPr>
              <a:t>4. Guided Analytics</a:t>
            </a:r>
            <a:r>
              <a:rPr lang="en-US" dirty="0">
                <a:solidFill>
                  <a:srgbClr val="080808"/>
                </a:solidFill>
              </a:rPr>
              <a:t/>
            </a:r>
            <a:br>
              <a:rPr lang="en-US" dirty="0">
                <a:solidFill>
                  <a:srgbClr val="080808"/>
                </a:solidFill>
              </a:rPr>
            </a:br>
            <a:r>
              <a:rPr lang="en-US" sz="2800" dirty="0">
                <a:solidFill>
                  <a:srgbClr val="080808"/>
                </a:solidFill>
              </a:rPr>
              <a:t/>
            </a:r>
            <a:br>
              <a:rPr lang="en-US" sz="2800" dirty="0">
                <a:solidFill>
                  <a:srgbClr val="080808"/>
                </a:solidFill>
              </a:rPr>
            </a:br>
            <a:r>
              <a:rPr lang="en-US" dirty="0" smtClean="0">
                <a:solidFill>
                  <a:srgbClr val="080808"/>
                </a:solidFill>
              </a:rPr>
              <a:t>5. Good Dashboard Design</a:t>
            </a:r>
            <a:endParaRPr lang="en-US" sz="2800" dirty="0">
              <a:solidFill>
                <a:srgbClr val="080808"/>
              </a:solidFill>
            </a:endParaRPr>
          </a:p>
        </p:txBody>
      </p:sp>
    </p:spTree>
    <p:extLst>
      <p:ext uri="{BB962C8B-B14F-4D97-AF65-F5344CB8AC3E}">
        <p14:creationId xmlns:p14="http://schemas.microsoft.com/office/powerpoint/2010/main" val="26699077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solidFill>
                  <a:srgbClr val="080808"/>
                </a:solidFill>
                <a:latin typeface="BentonSans" panose="02000504020000020004" pitchFamily="2" charset="0"/>
              </a:rPr>
              <a:t>Relationship</a:t>
            </a:r>
            <a:r>
              <a:rPr lang="en-US" dirty="0" smtClean="0">
                <a:latin typeface="BentonSans" panose="02000504020000020004" pitchFamily="2" charset="0"/>
              </a:rPr>
              <a:t> </a:t>
            </a:r>
            <a:r>
              <a:rPr lang="en-US" dirty="0" smtClean="0">
                <a:solidFill>
                  <a:schemeClr val="bg1">
                    <a:lumMod val="65000"/>
                  </a:schemeClr>
                </a:solidFill>
                <a:latin typeface="BentonSans" panose="02000504020000020004" pitchFamily="2" charset="0"/>
              </a:rPr>
              <a:t>on scatter plot</a:t>
            </a:r>
            <a:endParaRPr lang="en-US" dirty="0">
              <a:solidFill>
                <a:schemeClr val="bg1">
                  <a:lumMod val="65000"/>
                </a:schemeClr>
              </a:solidFill>
              <a:latin typeface="BentonSans" panose="02000504020000020004" pitchFamily="2" charset="0"/>
            </a:endParaRPr>
          </a:p>
        </p:txBody>
      </p:sp>
      <p:pic>
        <p:nvPicPr>
          <p:cNvPr id="393" name="Screen Shot 2015-02-27 at 08.50.49.png"/>
          <p:cNvPicPr>
            <a:picLocks noChangeAspect="1"/>
          </p:cNvPicPr>
          <p:nvPr/>
        </p:nvPicPr>
        <p:blipFill>
          <a:blip r:embed="rId3">
            <a:extLst/>
          </a:blip>
          <a:stretch>
            <a:fillRect/>
          </a:stretch>
        </p:blipFill>
        <p:spPr>
          <a:xfrm>
            <a:off x="1782382" y="2176791"/>
            <a:ext cx="10483176" cy="5330429"/>
          </a:xfrm>
          <a:prstGeom prst="rect">
            <a:avLst/>
          </a:prstGeom>
          <a:ln w="3175">
            <a:miter lim="400000"/>
          </a:ln>
        </p:spPr>
      </p:pic>
    </p:spTree>
    <p:extLst>
      <p:ext uri="{BB962C8B-B14F-4D97-AF65-F5344CB8AC3E}">
        <p14:creationId xmlns:p14="http://schemas.microsoft.com/office/powerpoint/2010/main" val="106026824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806177" y="436216"/>
            <a:ext cx="13106400" cy="677108"/>
          </a:xfrm>
        </p:spPr>
        <p:txBody>
          <a:bodyPr/>
          <a:lstStyle/>
          <a:p>
            <a:r>
              <a:rPr lang="en-US" dirty="0" smtClean="0">
                <a:solidFill>
                  <a:srgbClr val="080808"/>
                </a:solidFill>
                <a:latin typeface="BentonSans" panose="02000504020000020004" pitchFamily="2" charset="0"/>
              </a:rPr>
              <a:t>Relative proportion </a:t>
            </a:r>
            <a:r>
              <a:rPr lang="en-US" dirty="0" smtClean="0">
                <a:solidFill>
                  <a:schemeClr val="bg1">
                    <a:lumMod val="65000"/>
                  </a:schemeClr>
                </a:solidFill>
                <a:latin typeface="BentonSans" panose="02000504020000020004" pitchFamily="2" charset="0"/>
              </a:rPr>
              <a:t>on tree map</a:t>
            </a:r>
          </a:p>
        </p:txBody>
      </p:sp>
      <p:pic>
        <p:nvPicPr>
          <p:cNvPr id="386" name="Screen Shot 2015-02-26 at 20.57.07.png"/>
          <p:cNvPicPr>
            <a:picLocks noChangeAspect="1"/>
          </p:cNvPicPr>
          <p:nvPr/>
        </p:nvPicPr>
        <p:blipFill>
          <a:blip r:embed="rId3">
            <a:extLst/>
          </a:blip>
          <a:stretch>
            <a:fillRect/>
          </a:stretch>
        </p:blipFill>
        <p:spPr>
          <a:xfrm>
            <a:off x="2273473" y="1558248"/>
            <a:ext cx="10171808" cy="6294218"/>
          </a:xfrm>
          <a:prstGeom prst="rect">
            <a:avLst/>
          </a:prstGeom>
          <a:ln w="3175">
            <a:miter lim="400000"/>
          </a:ln>
        </p:spPr>
      </p:pic>
    </p:spTree>
    <p:extLst>
      <p:ext uri="{BB962C8B-B14F-4D97-AF65-F5344CB8AC3E}">
        <p14:creationId xmlns:p14="http://schemas.microsoft.com/office/powerpoint/2010/main" val="18181858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solidFill>
                  <a:srgbClr val="080808"/>
                </a:solidFill>
                <a:latin typeface="BentonSans" panose="02000504020000020004" pitchFamily="2" charset="0"/>
              </a:rPr>
              <a:t>Text orientation </a:t>
            </a:r>
            <a:r>
              <a:rPr lang="en-US" dirty="0" smtClean="0">
                <a:solidFill>
                  <a:schemeClr val="bg1">
                    <a:lumMod val="65000"/>
                  </a:schemeClr>
                </a:solidFill>
                <a:latin typeface="BentonSans" panose="02000504020000020004" pitchFamily="2" charset="0"/>
              </a:rPr>
              <a:t>horizontal</a:t>
            </a:r>
            <a:endParaRPr lang="en-US" dirty="0">
              <a:solidFill>
                <a:schemeClr val="bg1">
                  <a:lumMod val="65000"/>
                </a:schemeClr>
              </a:solidFill>
              <a:latin typeface="BentonSans" panose="02000504020000020004" pitchFamily="2" charset="0"/>
            </a:endParaRPr>
          </a:p>
        </p:txBody>
      </p:sp>
      <p:pic>
        <p:nvPicPr>
          <p:cNvPr id="398" name="Screen Shot 2015-02-27 at 07.24.24.png"/>
          <p:cNvPicPr>
            <a:picLocks noChangeAspect="1"/>
          </p:cNvPicPr>
          <p:nvPr/>
        </p:nvPicPr>
        <p:blipFill>
          <a:blip r:embed="rId3">
            <a:extLst/>
          </a:blip>
          <a:stretch>
            <a:fillRect/>
          </a:stretch>
        </p:blipFill>
        <p:spPr>
          <a:xfrm>
            <a:off x="806177" y="2026321"/>
            <a:ext cx="5945160" cy="5586659"/>
          </a:xfrm>
          <a:prstGeom prst="rect">
            <a:avLst/>
          </a:prstGeom>
          <a:ln w="3175">
            <a:noFill/>
            <a:miter lim="400000"/>
          </a:ln>
        </p:spPr>
      </p:pic>
      <p:pic>
        <p:nvPicPr>
          <p:cNvPr id="399" name="Screen Shot 2015-02-27 at 07.25.04.png"/>
          <p:cNvPicPr>
            <a:picLocks noChangeAspect="1"/>
          </p:cNvPicPr>
          <p:nvPr/>
        </p:nvPicPr>
        <p:blipFill>
          <a:blip r:embed="rId4">
            <a:extLst/>
          </a:blip>
          <a:stretch>
            <a:fillRect/>
          </a:stretch>
        </p:blipFill>
        <p:spPr>
          <a:xfrm>
            <a:off x="7968373" y="2026321"/>
            <a:ext cx="5944204" cy="5586659"/>
          </a:xfrm>
          <a:prstGeom prst="rect">
            <a:avLst/>
          </a:prstGeom>
          <a:ln w="3175">
            <a:noFill/>
            <a:miter lim="400000"/>
          </a:ln>
        </p:spPr>
      </p:pic>
    </p:spTree>
    <p:extLst>
      <p:ext uri="{BB962C8B-B14F-4D97-AF65-F5344CB8AC3E}">
        <p14:creationId xmlns:p14="http://schemas.microsoft.com/office/powerpoint/2010/main" val="4015395957"/>
      </p:ext>
    </p:extLst>
  </p:cSld>
  <p:clrMapOvr>
    <a:masterClrMapping/>
  </p:clrMapOvr>
  <p:transition/>
  <p:timing>
    <p:tnLst>
      <p:par>
        <p:cT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solidFill>
                  <a:srgbClr val="080808"/>
                </a:solidFill>
                <a:latin typeface="BentonSans" panose="02000504020000020004" pitchFamily="2" charset="0"/>
              </a:rPr>
              <a:t>Trends, patterns, outliers </a:t>
            </a:r>
            <a:r>
              <a:rPr lang="en-US" dirty="0" smtClean="0">
                <a:solidFill>
                  <a:schemeClr val="bg1">
                    <a:lumMod val="65000"/>
                  </a:schemeClr>
                </a:solidFill>
                <a:latin typeface="BentonSans" panose="02000504020000020004" pitchFamily="2" charset="0"/>
              </a:rPr>
              <a:t>on line chart</a:t>
            </a:r>
            <a:endParaRPr lang="en-US" dirty="0">
              <a:solidFill>
                <a:schemeClr val="bg1">
                  <a:lumMod val="65000"/>
                </a:schemeClr>
              </a:solidFill>
              <a:latin typeface="BentonSans" panose="02000504020000020004" pitchFamily="2" charset="0"/>
            </a:endParaRPr>
          </a:p>
        </p:txBody>
      </p:sp>
      <p:pic>
        <p:nvPicPr>
          <p:cNvPr id="3" name="Picture 2"/>
          <p:cNvPicPr>
            <a:picLocks noChangeAspect="1"/>
          </p:cNvPicPr>
          <p:nvPr/>
        </p:nvPicPr>
        <p:blipFill>
          <a:blip r:embed="rId2"/>
          <a:stretch>
            <a:fillRect/>
          </a:stretch>
        </p:blipFill>
        <p:spPr>
          <a:xfrm>
            <a:off x="2630757" y="1824757"/>
            <a:ext cx="9457240" cy="5372566"/>
          </a:xfrm>
          <a:prstGeom prst="rect">
            <a:avLst/>
          </a:prstGeom>
        </p:spPr>
      </p:pic>
    </p:spTree>
    <p:extLst>
      <p:ext uri="{BB962C8B-B14F-4D97-AF65-F5344CB8AC3E}">
        <p14:creationId xmlns:p14="http://schemas.microsoft.com/office/powerpoint/2010/main" val="34314990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solidFill>
                  <a:srgbClr val="080808"/>
                </a:solidFill>
                <a:latin typeface="BentonSans" panose="02000504020000020004" pitchFamily="2" charset="0"/>
              </a:rPr>
              <a:t>Compare</a:t>
            </a:r>
            <a:r>
              <a:rPr lang="en-US" dirty="0" smtClean="0">
                <a:latin typeface="BentonSans" panose="02000504020000020004" pitchFamily="2" charset="0"/>
              </a:rPr>
              <a:t> </a:t>
            </a:r>
            <a:r>
              <a:rPr lang="en-US" dirty="0" smtClean="0">
                <a:solidFill>
                  <a:schemeClr val="bg1">
                    <a:lumMod val="65000"/>
                  </a:schemeClr>
                </a:solidFill>
                <a:latin typeface="BentonSans" panose="02000504020000020004" pitchFamily="2" charset="0"/>
              </a:rPr>
              <a:t>on small multiples</a:t>
            </a:r>
            <a:endParaRPr lang="en-US" dirty="0">
              <a:solidFill>
                <a:schemeClr val="bg1">
                  <a:lumMod val="65000"/>
                </a:schemeClr>
              </a:solidFill>
              <a:latin typeface="BentonSans" panose="02000504020000020004" pitchFamily="2" charset="0"/>
            </a:endParaRPr>
          </a:p>
        </p:txBody>
      </p:sp>
      <p:pic>
        <p:nvPicPr>
          <p:cNvPr id="4" name="Picture 3"/>
          <p:cNvPicPr>
            <a:picLocks noChangeAspect="1"/>
          </p:cNvPicPr>
          <p:nvPr/>
        </p:nvPicPr>
        <p:blipFill>
          <a:blip r:embed="rId3"/>
          <a:stretch>
            <a:fillRect/>
          </a:stretch>
        </p:blipFill>
        <p:spPr>
          <a:xfrm>
            <a:off x="1842019" y="1786644"/>
            <a:ext cx="11034716" cy="5662151"/>
          </a:xfrm>
          <a:prstGeom prst="rect">
            <a:avLst/>
          </a:prstGeom>
        </p:spPr>
      </p:pic>
    </p:spTree>
    <p:extLst>
      <p:ext uri="{BB962C8B-B14F-4D97-AF65-F5344CB8AC3E}">
        <p14:creationId xmlns:p14="http://schemas.microsoft.com/office/powerpoint/2010/main" val="11757859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06177" y="436216"/>
            <a:ext cx="13106400" cy="1489639"/>
          </a:xfrm>
        </p:spPr>
        <p:txBody>
          <a:bodyPr/>
          <a:lstStyle/>
          <a:p>
            <a:r>
              <a:rPr lang="en-US" dirty="0" smtClean="0">
                <a:solidFill>
                  <a:srgbClr val="080808"/>
                </a:solidFill>
                <a:latin typeface="BentonSans" panose="02000504020000020004" pitchFamily="2" charset="0"/>
              </a:rPr>
              <a:t>Location </a:t>
            </a:r>
            <a:r>
              <a:rPr lang="en-US" dirty="0" smtClean="0">
                <a:solidFill>
                  <a:schemeClr val="bg1">
                    <a:lumMod val="65000"/>
                  </a:schemeClr>
                </a:solidFill>
                <a:latin typeface="BentonSans" panose="02000504020000020004" pitchFamily="2" charset="0"/>
              </a:rPr>
              <a:t>on map </a:t>
            </a:r>
            <a:r>
              <a:rPr lang="en-US" dirty="0" smtClean="0">
                <a:solidFill>
                  <a:srgbClr val="080808"/>
                </a:solidFill>
                <a:latin typeface="BentonSans" panose="02000504020000020004" pitchFamily="2" charset="0"/>
              </a:rPr>
              <a:t>Compare</a:t>
            </a:r>
            <a:r>
              <a:rPr lang="en-US" dirty="0" smtClean="0">
                <a:latin typeface="BentonSans" panose="02000504020000020004" pitchFamily="2" charset="0"/>
              </a:rPr>
              <a:t> </a:t>
            </a:r>
            <a:r>
              <a:rPr lang="en-US" dirty="0" smtClean="0">
                <a:solidFill>
                  <a:schemeClr val="bg1">
                    <a:lumMod val="65000"/>
                  </a:schemeClr>
                </a:solidFill>
                <a:latin typeface="BentonSans" panose="02000504020000020004" pitchFamily="2" charset="0"/>
              </a:rPr>
              <a:t>values on bar chart</a:t>
            </a:r>
          </a:p>
          <a:p>
            <a:r>
              <a:rPr lang="en-US" dirty="0">
                <a:solidFill>
                  <a:srgbClr val="080808"/>
                </a:solidFill>
                <a:latin typeface="BentonSans" panose="02000504020000020004" pitchFamily="2" charset="0"/>
              </a:rPr>
              <a:t>Time</a:t>
            </a:r>
            <a:r>
              <a:rPr lang="en-US" dirty="0">
                <a:latin typeface="BentonSans" panose="02000504020000020004" pitchFamily="2" charset="0"/>
              </a:rPr>
              <a:t> </a:t>
            </a:r>
            <a:r>
              <a:rPr lang="en-US" dirty="0">
                <a:solidFill>
                  <a:schemeClr val="bg1">
                    <a:lumMod val="65000"/>
                  </a:schemeClr>
                </a:solidFill>
                <a:latin typeface="BentonSans" panose="02000504020000020004" pitchFamily="2" charset="0"/>
              </a:rPr>
              <a:t>on </a:t>
            </a:r>
            <a:r>
              <a:rPr lang="en-US" dirty="0" smtClean="0">
                <a:solidFill>
                  <a:schemeClr val="bg1">
                    <a:lumMod val="65000"/>
                  </a:schemeClr>
                </a:solidFill>
                <a:latin typeface="BentonSans" panose="02000504020000020004" pitchFamily="2" charset="0"/>
              </a:rPr>
              <a:t>horizontal axis</a:t>
            </a:r>
            <a:endParaRPr lang="en-US" dirty="0">
              <a:solidFill>
                <a:schemeClr val="bg1">
                  <a:lumMod val="65000"/>
                </a:schemeClr>
              </a:solidFill>
              <a:latin typeface="BentonSans" panose="02000504020000020004" pitchFamily="2" charset="0"/>
            </a:endParaRPr>
          </a:p>
        </p:txBody>
      </p:sp>
      <p:pic>
        <p:nvPicPr>
          <p:cNvPr id="381" name="Screen Shot 2016-08-10 at 08.47.01.png"/>
          <p:cNvPicPr>
            <a:picLocks noChangeAspect="1"/>
          </p:cNvPicPr>
          <p:nvPr/>
        </p:nvPicPr>
        <p:blipFill>
          <a:blip r:embed="rId3">
            <a:extLst/>
          </a:blip>
          <a:stretch>
            <a:fillRect/>
          </a:stretch>
        </p:blipFill>
        <p:spPr>
          <a:xfrm>
            <a:off x="2419493" y="2012712"/>
            <a:ext cx="9879767" cy="5985654"/>
          </a:xfrm>
          <a:prstGeom prst="rect">
            <a:avLst/>
          </a:prstGeom>
          <a:ln>
            <a:noFill/>
            <a:miter lim="400000"/>
          </a:ln>
          <a:effectLst>
            <a:outerShdw blurRad="12700" dir="3600000" rotWithShape="0">
              <a:srgbClr val="000000">
                <a:alpha val="70000"/>
              </a:srgbClr>
            </a:outerShdw>
          </a:effectLst>
        </p:spPr>
      </p:pic>
    </p:spTree>
    <p:extLst>
      <p:ext uri="{BB962C8B-B14F-4D97-AF65-F5344CB8AC3E}">
        <p14:creationId xmlns:p14="http://schemas.microsoft.com/office/powerpoint/2010/main" val="289535877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06177" y="436216"/>
            <a:ext cx="13106400" cy="1415772"/>
          </a:xfrm>
        </p:spPr>
        <p:txBody>
          <a:bodyPr/>
          <a:lstStyle/>
          <a:p>
            <a:r>
              <a:rPr lang="en-US" dirty="0" smtClean="0">
                <a:solidFill>
                  <a:srgbClr val="080808"/>
                </a:solidFill>
                <a:latin typeface="BentonSans" panose="02000504020000020004" pitchFamily="2" charset="0"/>
              </a:rPr>
              <a:t>Location</a:t>
            </a:r>
            <a:r>
              <a:rPr lang="en-US" dirty="0" smtClean="0">
                <a:latin typeface="BentonSans" panose="02000504020000020004" pitchFamily="2" charset="0"/>
              </a:rPr>
              <a:t> </a:t>
            </a:r>
            <a:r>
              <a:rPr lang="en-US" dirty="0" smtClean="0">
                <a:solidFill>
                  <a:schemeClr val="bg1">
                    <a:lumMod val="65000"/>
                  </a:schemeClr>
                </a:solidFill>
                <a:latin typeface="BentonSans" panose="02000504020000020004" pitchFamily="2" charset="0"/>
              </a:rPr>
              <a:t>on map </a:t>
            </a:r>
            <a:r>
              <a:rPr lang="en-US" dirty="0" smtClean="0">
                <a:solidFill>
                  <a:srgbClr val="080808"/>
                </a:solidFill>
                <a:latin typeface="BentonSans" panose="02000504020000020004" pitchFamily="2" charset="0"/>
              </a:rPr>
              <a:t>Compare </a:t>
            </a:r>
            <a:r>
              <a:rPr lang="en-US" dirty="0" smtClean="0">
                <a:solidFill>
                  <a:schemeClr val="bg1">
                    <a:lumMod val="65000"/>
                  </a:schemeClr>
                </a:solidFill>
                <a:latin typeface="BentonSans" panose="02000504020000020004" pitchFamily="2" charset="0"/>
              </a:rPr>
              <a:t>values on bar chart</a:t>
            </a:r>
            <a:endParaRPr lang="en-US" dirty="0">
              <a:solidFill>
                <a:schemeClr val="bg1">
                  <a:lumMod val="65000"/>
                </a:schemeClr>
              </a:solidFill>
              <a:latin typeface="BentonSans" panose="02000504020000020004" pitchFamily="2" charset="0"/>
            </a:endParaRPr>
          </a:p>
          <a:p>
            <a:r>
              <a:rPr lang="en-US" sz="4000" dirty="0" smtClean="0">
                <a:solidFill>
                  <a:schemeClr val="accent6"/>
                </a:solidFill>
                <a:latin typeface="BentonSans" panose="02000504020000020004" pitchFamily="2" charset="0"/>
              </a:rPr>
              <a:t>Use a bar chart instead of map if order is important </a:t>
            </a:r>
          </a:p>
        </p:txBody>
      </p:sp>
      <p:pic>
        <p:nvPicPr>
          <p:cNvPr id="4" name="Screen Shot 2015-02-26 at 18.01.50.png"/>
          <p:cNvPicPr>
            <a:picLocks noChangeAspect="1"/>
          </p:cNvPicPr>
          <p:nvPr/>
        </p:nvPicPr>
        <p:blipFill>
          <a:blip r:embed="rId3">
            <a:extLst/>
          </a:blip>
          <a:stretch>
            <a:fillRect/>
          </a:stretch>
        </p:blipFill>
        <p:spPr>
          <a:xfrm>
            <a:off x="6037847" y="3048809"/>
            <a:ext cx="7874730" cy="4007260"/>
          </a:xfrm>
          <a:prstGeom prst="rect">
            <a:avLst/>
          </a:prstGeom>
          <a:ln w="3175">
            <a:miter lim="400000"/>
          </a:ln>
        </p:spPr>
      </p:pic>
      <p:pic>
        <p:nvPicPr>
          <p:cNvPr id="5" name="Screen Shot 2015-02-26 at 18.05.50.png"/>
          <p:cNvPicPr>
            <a:picLocks noChangeAspect="1"/>
          </p:cNvPicPr>
          <p:nvPr/>
        </p:nvPicPr>
        <p:blipFill>
          <a:blip r:embed="rId4">
            <a:extLst/>
          </a:blip>
          <a:stretch>
            <a:fillRect/>
          </a:stretch>
        </p:blipFill>
        <p:spPr>
          <a:xfrm>
            <a:off x="985411" y="3048809"/>
            <a:ext cx="6033996" cy="4007260"/>
          </a:xfrm>
          <a:prstGeom prst="rect">
            <a:avLst/>
          </a:prstGeom>
          <a:ln w="3175">
            <a:miter lim="400000"/>
          </a:ln>
        </p:spPr>
      </p:pic>
    </p:spTree>
    <p:extLst>
      <p:ext uri="{BB962C8B-B14F-4D97-AF65-F5344CB8AC3E}">
        <p14:creationId xmlns:p14="http://schemas.microsoft.com/office/powerpoint/2010/main" val="131619897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solidFill>
                  <a:srgbClr val="080808"/>
                </a:solidFill>
                <a:latin typeface="BentonSans" panose="02000504020000020004" pitchFamily="2" charset="0"/>
              </a:rPr>
              <a:t>Context: comparing 2 values </a:t>
            </a:r>
            <a:r>
              <a:rPr lang="en-US" dirty="0" smtClean="0">
                <a:solidFill>
                  <a:schemeClr val="bg1">
                    <a:lumMod val="65000"/>
                  </a:schemeClr>
                </a:solidFill>
                <a:latin typeface="BentonSans" panose="02000504020000020004" pitchFamily="2" charset="0"/>
              </a:rPr>
              <a:t>on bullet chart</a:t>
            </a:r>
            <a:endParaRPr lang="en-US" dirty="0">
              <a:solidFill>
                <a:schemeClr val="bg1">
                  <a:lumMod val="65000"/>
                </a:schemeClr>
              </a:solidFill>
              <a:latin typeface="BentonSans" panose="02000504020000020004" pitchFamily="2" charset="0"/>
            </a:endParaRPr>
          </a:p>
        </p:txBody>
      </p:sp>
      <p:grpSp>
        <p:nvGrpSpPr>
          <p:cNvPr id="6" name="Group 5"/>
          <p:cNvGrpSpPr/>
          <p:nvPr/>
        </p:nvGrpSpPr>
        <p:grpSpPr>
          <a:xfrm>
            <a:off x="377343" y="1860470"/>
            <a:ext cx="4685093" cy="4450150"/>
            <a:chOff x="527814" y="2578100"/>
            <a:chExt cx="4685093" cy="4450150"/>
          </a:xfrm>
        </p:grpSpPr>
        <p:pic>
          <p:nvPicPr>
            <p:cNvPr id="3" name="Screen Shot 2014-04-01 at 12.07.13 pm.png"/>
            <p:cNvPicPr>
              <a:picLocks noChangeAspect="1"/>
            </p:cNvPicPr>
            <p:nvPr/>
          </p:nvPicPr>
          <p:blipFill rotWithShape="1">
            <a:blip r:embed="rId3">
              <a:extLst/>
            </a:blip>
            <a:srcRect t="6098"/>
            <a:stretch/>
          </p:blipFill>
          <p:spPr>
            <a:xfrm>
              <a:off x="2960692" y="2702560"/>
              <a:ext cx="2252215" cy="4317869"/>
            </a:xfrm>
            <a:prstGeom prst="rect">
              <a:avLst/>
            </a:prstGeom>
            <a:ln w="3175">
              <a:miter lim="400000"/>
            </a:ln>
          </p:spPr>
        </p:pic>
        <p:pic>
          <p:nvPicPr>
            <p:cNvPr id="4" name="Screen Shot 2014-04-01 at 12.06.45 pm.png"/>
            <p:cNvPicPr>
              <a:picLocks noChangeAspect="1"/>
            </p:cNvPicPr>
            <p:nvPr/>
          </p:nvPicPr>
          <p:blipFill rotWithShape="1">
            <a:blip r:embed="rId4">
              <a:extLst/>
            </a:blip>
            <a:srcRect t="4780"/>
            <a:stretch/>
          </p:blipFill>
          <p:spPr>
            <a:xfrm>
              <a:off x="2405458" y="2656840"/>
              <a:ext cx="2244395" cy="4363589"/>
            </a:xfrm>
            <a:prstGeom prst="rect">
              <a:avLst/>
            </a:prstGeom>
            <a:ln w="3175">
              <a:miter lim="400000"/>
            </a:ln>
          </p:spPr>
        </p:pic>
        <p:pic>
          <p:nvPicPr>
            <p:cNvPr id="5" name="Screen Shot 2014-04-01 at 12.06.29 pm.png"/>
            <p:cNvPicPr>
              <a:picLocks noChangeAspect="1"/>
            </p:cNvPicPr>
            <p:nvPr/>
          </p:nvPicPr>
          <p:blipFill rotWithShape="1">
            <a:blip r:embed="rId5">
              <a:extLst/>
            </a:blip>
            <a:srcRect t="340" r="1272" b="-1"/>
            <a:stretch/>
          </p:blipFill>
          <p:spPr>
            <a:xfrm>
              <a:off x="527814" y="2578100"/>
              <a:ext cx="3543806" cy="4450150"/>
            </a:xfrm>
            <a:prstGeom prst="rect">
              <a:avLst/>
            </a:prstGeom>
            <a:ln w="3175">
              <a:miter lim="400000"/>
            </a:ln>
          </p:spPr>
        </p:pic>
      </p:grpSp>
      <p:pic>
        <p:nvPicPr>
          <p:cNvPr id="7" name="Screen Shot 2014-04-01 at 12.08.17 pm.png"/>
          <p:cNvPicPr>
            <a:picLocks noChangeAspect="1"/>
          </p:cNvPicPr>
          <p:nvPr/>
        </p:nvPicPr>
        <p:blipFill>
          <a:blip r:embed="rId6">
            <a:extLst/>
          </a:blip>
          <a:stretch>
            <a:fillRect/>
          </a:stretch>
        </p:blipFill>
        <p:spPr>
          <a:xfrm>
            <a:off x="5798793" y="1757506"/>
            <a:ext cx="8418093" cy="4656077"/>
          </a:xfrm>
          <a:prstGeom prst="rect">
            <a:avLst/>
          </a:prstGeom>
          <a:ln w="3175">
            <a:miter lim="400000"/>
          </a:ln>
        </p:spPr>
      </p:pic>
      <p:sp>
        <p:nvSpPr>
          <p:cNvPr id="8" name="Rectangle 7"/>
          <p:cNvSpPr/>
          <p:nvPr/>
        </p:nvSpPr>
        <p:spPr>
          <a:xfrm>
            <a:off x="6017951" y="6811542"/>
            <a:ext cx="7845417" cy="492443"/>
          </a:xfrm>
          <a:prstGeom prst="rect">
            <a:avLst/>
          </a:prstGeom>
        </p:spPr>
        <p:txBody>
          <a:bodyPr wrap="none">
            <a:spAutoFit/>
          </a:bodyPr>
          <a:lstStyle/>
          <a:p>
            <a:pPr defTabSz="914400">
              <a:defRPr/>
            </a:pPr>
            <a:r>
              <a:rPr lang="en-US" dirty="0">
                <a:solidFill>
                  <a:schemeClr val="accent5"/>
                </a:solidFill>
                <a:latin typeface="BentonSans Light" panose="02000404020000020004" pitchFamily="2" charset="0"/>
              </a:rPr>
              <a:t>visually see by how far we met or missed the target </a:t>
            </a:r>
          </a:p>
        </p:txBody>
      </p:sp>
      <p:sp>
        <p:nvSpPr>
          <p:cNvPr id="9" name="Rectangle 8"/>
          <p:cNvSpPr/>
          <p:nvPr/>
        </p:nvSpPr>
        <p:spPr>
          <a:xfrm>
            <a:off x="1023514" y="6811542"/>
            <a:ext cx="3348994" cy="492443"/>
          </a:xfrm>
          <a:prstGeom prst="rect">
            <a:avLst/>
          </a:prstGeom>
        </p:spPr>
        <p:txBody>
          <a:bodyPr wrap="none">
            <a:spAutoFit/>
          </a:bodyPr>
          <a:lstStyle/>
          <a:p>
            <a:r>
              <a:rPr lang="en-US" dirty="0">
                <a:solidFill>
                  <a:schemeClr val="accent5"/>
                </a:solidFill>
                <a:latin typeface="BentonSans Light" panose="02000404020000020004" pitchFamily="2" charset="0"/>
              </a:rPr>
              <a:t>forcing users to read </a:t>
            </a:r>
          </a:p>
        </p:txBody>
      </p:sp>
      <p:cxnSp>
        <p:nvCxnSpPr>
          <p:cNvPr id="14" name="Straight Connector 13"/>
          <p:cNvCxnSpPr/>
          <p:nvPr/>
        </p:nvCxnSpPr>
        <p:spPr>
          <a:xfrm>
            <a:off x="5424827" y="1754452"/>
            <a:ext cx="11574" cy="5546479"/>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83139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82" y="1525510"/>
            <a:ext cx="7818238" cy="4861331"/>
          </a:xfrm>
        </p:spPr>
        <p:txBody>
          <a:bodyPr/>
          <a:lstStyle/>
          <a:p>
            <a:r>
              <a:rPr lang="en-US" sz="3600" dirty="0">
                <a:solidFill>
                  <a:schemeClr val="bg1">
                    <a:lumMod val="75000"/>
                  </a:schemeClr>
                </a:solidFill>
              </a:rPr>
              <a:t>1. Human Visual Perception</a:t>
            </a:r>
            <a:r>
              <a:rPr lang="en-US" sz="2800" dirty="0" smtClean="0">
                <a:solidFill>
                  <a:schemeClr val="bg1">
                    <a:lumMod val="65000"/>
                  </a:schemeClr>
                </a:solidFill>
              </a:rPr>
              <a:t/>
            </a:r>
            <a:br>
              <a:rPr lang="en-US" sz="2800" dirty="0" smtClean="0">
                <a:solidFill>
                  <a:schemeClr val="bg1">
                    <a:lumMod val="65000"/>
                  </a:schemeClr>
                </a:solidFill>
              </a:rPr>
            </a:br>
            <a:r>
              <a:rPr lang="en-US" dirty="0">
                <a:solidFill>
                  <a:srgbClr val="080808"/>
                </a:solidFill>
              </a:rPr>
              <a:t/>
            </a:r>
            <a:br>
              <a:rPr lang="en-US" dirty="0">
                <a:solidFill>
                  <a:srgbClr val="080808"/>
                </a:solidFill>
              </a:rPr>
            </a:br>
            <a:r>
              <a:rPr lang="en-US" sz="3600" dirty="0">
                <a:solidFill>
                  <a:schemeClr val="bg1">
                    <a:lumMod val="75000"/>
                  </a:schemeClr>
                </a:solidFill>
              </a:rPr>
              <a:t>2. Visual Best Practice</a:t>
            </a:r>
            <a:r>
              <a:rPr lang="en-US" dirty="0">
                <a:solidFill>
                  <a:srgbClr val="080808"/>
                </a:solidFill>
              </a:rPr>
              <a:t/>
            </a:r>
            <a:br>
              <a:rPr lang="en-US" dirty="0">
                <a:solidFill>
                  <a:srgbClr val="080808"/>
                </a:solidFill>
              </a:rPr>
            </a:br>
            <a:r>
              <a:rPr lang="en-US" sz="3600" dirty="0" smtClean="0">
                <a:solidFill>
                  <a:schemeClr val="bg1">
                    <a:lumMod val="75000"/>
                  </a:schemeClr>
                </a:solidFill>
              </a:rPr>
              <a:t/>
            </a:r>
            <a:br>
              <a:rPr lang="en-US" sz="3600" dirty="0" smtClean="0">
                <a:solidFill>
                  <a:schemeClr val="bg1">
                    <a:lumMod val="75000"/>
                  </a:schemeClr>
                </a:solidFill>
              </a:rPr>
            </a:br>
            <a:r>
              <a:rPr lang="en-US" dirty="0">
                <a:solidFill>
                  <a:srgbClr val="080808"/>
                </a:solidFill>
              </a:rPr>
              <a:t>3. Visual Analysis</a:t>
            </a:r>
            <a:r>
              <a:rPr lang="en-US" sz="3600" dirty="0" smtClean="0">
                <a:solidFill>
                  <a:schemeClr val="bg1">
                    <a:lumMod val="75000"/>
                  </a:schemeClr>
                </a:solidFill>
              </a:rPr>
              <a:t/>
            </a:r>
            <a:br>
              <a:rPr lang="en-US" sz="3600" dirty="0" smtClean="0">
                <a:solidFill>
                  <a:schemeClr val="bg1">
                    <a:lumMod val="75000"/>
                  </a:schemeClr>
                </a:solidFill>
              </a:rPr>
            </a:br>
            <a:r>
              <a:rPr lang="en-US" sz="3600" dirty="0">
                <a:solidFill>
                  <a:schemeClr val="bg1">
                    <a:lumMod val="75000"/>
                  </a:schemeClr>
                </a:solidFill>
              </a:rPr>
              <a:t/>
            </a:r>
            <a:br>
              <a:rPr lang="en-US" sz="3600" dirty="0">
                <a:solidFill>
                  <a:schemeClr val="bg1">
                    <a:lumMod val="75000"/>
                  </a:schemeClr>
                </a:solidFill>
              </a:rPr>
            </a:br>
            <a:r>
              <a:rPr lang="en-US" sz="3600" dirty="0" smtClean="0">
                <a:solidFill>
                  <a:schemeClr val="bg1">
                    <a:lumMod val="75000"/>
                  </a:schemeClr>
                </a:solidFill>
              </a:rPr>
              <a:t>4. Good Dashboard Design</a:t>
            </a:r>
            <a:r>
              <a:rPr lang="en-US" sz="3600" dirty="0">
                <a:solidFill>
                  <a:schemeClr val="bg1">
                    <a:lumMod val="75000"/>
                  </a:schemeClr>
                </a:solidFill>
              </a:rPr>
              <a:t/>
            </a:r>
            <a:br>
              <a:rPr lang="en-US" sz="3600" dirty="0">
                <a:solidFill>
                  <a:schemeClr val="bg1">
                    <a:lumMod val="75000"/>
                  </a:schemeClr>
                </a:solidFill>
              </a:rPr>
            </a:br>
            <a:r>
              <a:rPr lang="en-US" sz="3600" dirty="0">
                <a:solidFill>
                  <a:schemeClr val="bg1">
                    <a:lumMod val="75000"/>
                  </a:schemeClr>
                </a:solidFill>
              </a:rPr>
              <a:t/>
            </a:r>
            <a:br>
              <a:rPr lang="en-US" sz="3600" dirty="0">
                <a:solidFill>
                  <a:schemeClr val="bg1">
                    <a:lumMod val="75000"/>
                  </a:schemeClr>
                </a:solidFill>
              </a:rPr>
            </a:br>
            <a:r>
              <a:rPr lang="en-US" sz="3600" dirty="0" smtClean="0">
                <a:solidFill>
                  <a:schemeClr val="bg1">
                    <a:lumMod val="75000"/>
                  </a:schemeClr>
                </a:solidFill>
              </a:rPr>
              <a:t>5. Guided Analytics</a:t>
            </a:r>
            <a:endParaRPr lang="en-US" sz="3600" dirty="0">
              <a:solidFill>
                <a:schemeClr val="bg1">
                  <a:lumMod val="75000"/>
                </a:schemeClr>
              </a:solidFill>
            </a:endParaRPr>
          </a:p>
        </p:txBody>
      </p:sp>
    </p:spTree>
    <p:extLst>
      <p:ext uri="{BB962C8B-B14F-4D97-AF65-F5344CB8AC3E}">
        <p14:creationId xmlns:p14="http://schemas.microsoft.com/office/powerpoint/2010/main" val="19217470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1734" y="32001"/>
            <a:ext cx="5686424" cy="314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164" y="3765829"/>
            <a:ext cx="5201428" cy="4463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4"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
            <a:ext cx="4192392" cy="356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3013710" y="2206660"/>
            <a:ext cx="4838374" cy="1200329"/>
          </a:xfrm>
          <a:prstGeom prst="rect">
            <a:avLst/>
          </a:prstGeom>
          <a:noFill/>
        </p:spPr>
        <p:txBody>
          <a:bodyPr wrap="square" rtlCol="0">
            <a:spAutoFit/>
          </a:bodyPr>
          <a:lstStyle/>
          <a:p>
            <a:r>
              <a:rPr lang="en-US" sz="3600" dirty="0">
                <a:solidFill>
                  <a:srgbClr val="080808"/>
                </a:solidFill>
                <a:latin typeface="BentonSans" panose="02000504020000020004" pitchFamily="2" charset="0"/>
                <a:ea typeface="Verdana" pitchFamily="34" charset="0"/>
                <a:cs typeface="Microsoft New Tai Lue" pitchFamily="34" charset="0"/>
              </a:rPr>
              <a:t>Part to Whole Analysis</a:t>
            </a:r>
          </a:p>
        </p:txBody>
      </p:sp>
      <p:sp>
        <p:nvSpPr>
          <p:cNvPr id="15" name="TextBox 14"/>
          <p:cNvSpPr txBox="1"/>
          <p:nvPr/>
        </p:nvSpPr>
        <p:spPr>
          <a:xfrm>
            <a:off x="7346633" y="366653"/>
            <a:ext cx="4838374" cy="646331"/>
          </a:xfrm>
          <a:prstGeom prst="rect">
            <a:avLst/>
          </a:prstGeom>
          <a:noFill/>
        </p:spPr>
        <p:txBody>
          <a:bodyPr wrap="square" rtlCol="0">
            <a:spAutoFit/>
          </a:bodyPr>
          <a:lstStyle/>
          <a:p>
            <a:r>
              <a:rPr lang="en-US" sz="3600" dirty="0">
                <a:solidFill>
                  <a:srgbClr val="080808"/>
                </a:solidFill>
                <a:latin typeface="BentonSans" panose="02000504020000020004" pitchFamily="2" charset="0"/>
                <a:ea typeface="Verdana" pitchFamily="34" charset="0"/>
                <a:cs typeface="Microsoft New Tai Lue" pitchFamily="34" charset="0"/>
              </a:rPr>
              <a:t>Time Series Analysis</a:t>
            </a:r>
          </a:p>
        </p:txBody>
      </p:sp>
      <p:sp>
        <p:nvSpPr>
          <p:cNvPr id="17" name="TextBox 16"/>
          <p:cNvSpPr txBox="1"/>
          <p:nvPr/>
        </p:nvSpPr>
        <p:spPr>
          <a:xfrm>
            <a:off x="6859880" y="4740190"/>
            <a:ext cx="4758568" cy="646331"/>
          </a:xfrm>
          <a:prstGeom prst="rect">
            <a:avLst/>
          </a:prstGeom>
          <a:noFill/>
        </p:spPr>
        <p:txBody>
          <a:bodyPr wrap="square" rtlCol="0">
            <a:spAutoFit/>
          </a:bodyPr>
          <a:lstStyle/>
          <a:p>
            <a:r>
              <a:rPr lang="en-US" sz="3600" dirty="0">
                <a:solidFill>
                  <a:srgbClr val="080808"/>
                </a:solidFill>
                <a:latin typeface="BentonSans" panose="02000504020000020004" pitchFamily="2" charset="0"/>
                <a:ea typeface="Verdana" pitchFamily="34" charset="0"/>
                <a:cs typeface="Microsoft New Tai Lue" pitchFamily="34" charset="0"/>
              </a:rPr>
              <a:t>Correlation Analysis</a:t>
            </a:r>
          </a:p>
        </p:txBody>
      </p:sp>
      <p:pic>
        <p:nvPicPr>
          <p:cNvPr id="1127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482605"/>
            <a:ext cx="4081549" cy="3746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1662362" y="6043709"/>
            <a:ext cx="4838374" cy="646331"/>
          </a:xfrm>
          <a:prstGeom prst="rect">
            <a:avLst/>
          </a:prstGeom>
          <a:noFill/>
        </p:spPr>
        <p:txBody>
          <a:bodyPr wrap="square" rtlCol="0">
            <a:spAutoFit/>
          </a:bodyPr>
          <a:lstStyle/>
          <a:p>
            <a:r>
              <a:rPr lang="en-US" sz="3600" dirty="0">
                <a:solidFill>
                  <a:srgbClr val="080808"/>
                </a:solidFill>
                <a:latin typeface="BentonSans" panose="02000504020000020004" pitchFamily="2" charset="0"/>
                <a:ea typeface="Verdana" pitchFamily="34" charset="0"/>
                <a:cs typeface="Microsoft New Tai Lue" pitchFamily="34" charset="0"/>
              </a:rPr>
              <a:t>Distribution Analysis</a:t>
            </a:r>
          </a:p>
        </p:txBody>
      </p:sp>
    </p:spTree>
    <p:extLst>
      <p:ext uri="{BB962C8B-B14F-4D97-AF65-F5344CB8AC3E}">
        <p14:creationId xmlns:p14="http://schemas.microsoft.com/office/powerpoint/2010/main" val="3742995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raq Bloody Toll original">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383" y="35245"/>
            <a:ext cx="5339072" cy="78196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621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3750" y="4472680"/>
            <a:ext cx="6786650" cy="375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1"/>
          <p:cNvSpPr>
            <a:spLocks noGrp="1"/>
          </p:cNvSpPr>
          <p:nvPr>
            <p:ph sz="quarter" idx="4294967295"/>
          </p:nvPr>
        </p:nvSpPr>
        <p:spPr>
          <a:xfrm>
            <a:off x="806177" y="2214461"/>
            <a:ext cx="9874250" cy="4516438"/>
          </a:xfrm>
        </p:spPr>
        <p:txBody>
          <a:bodyPr/>
          <a:lstStyle/>
          <a:p>
            <a:r>
              <a:rPr lang="en-US" dirty="0" smtClean="0">
                <a:solidFill>
                  <a:schemeClr val="tx1">
                    <a:lumMod val="65000"/>
                    <a:lumOff val="35000"/>
                  </a:schemeClr>
                </a:solidFill>
                <a:latin typeface="BentonSans Light" panose="02000404020000020004" pitchFamily="2" charset="0"/>
              </a:rPr>
              <a:t>Trends</a:t>
            </a:r>
          </a:p>
          <a:p>
            <a:r>
              <a:rPr lang="en-US" dirty="0" smtClean="0">
                <a:solidFill>
                  <a:schemeClr val="tx1">
                    <a:lumMod val="65000"/>
                    <a:lumOff val="35000"/>
                  </a:schemeClr>
                </a:solidFill>
                <a:latin typeface="BentonSans Light" panose="02000404020000020004" pitchFamily="2" charset="0"/>
              </a:rPr>
              <a:t>Variations/Exceptions</a:t>
            </a:r>
          </a:p>
          <a:p>
            <a:r>
              <a:rPr lang="en-US" dirty="0" smtClean="0">
                <a:solidFill>
                  <a:schemeClr val="tx1">
                    <a:lumMod val="65000"/>
                    <a:lumOff val="35000"/>
                  </a:schemeClr>
                </a:solidFill>
                <a:latin typeface="BentonSans Light" panose="02000404020000020004" pitchFamily="2" charset="0"/>
              </a:rPr>
              <a:t>Rate of Change</a:t>
            </a:r>
          </a:p>
          <a:p>
            <a:r>
              <a:rPr lang="en-US" dirty="0" smtClean="0">
                <a:solidFill>
                  <a:schemeClr val="tx1">
                    <a:lumMod val="65000"/>
                    <a:lumOff val="35000"/>
                  </a:schemeClr>
                </a:solidFill>
                <a:latin typeface="BentonSans Light" panose="02000404020000020004" pitchFamily="2" charset="0"/>
              </a:rPr>
              <a:t>Co-variation (Leading/Lagging Indicators)</a:t>
            </a:r>
          </a:p>
          <a:p>
            <a:r>
              <a:rPr lang="en-US" dirty="0" smtClean="0">
                <a:solidFill>
                  <a:schemeClr val="tx1">
                    <a:lumMod val="65000"/>
                    <a:lumOff val="35000"/>
                  </a:schemeClr>
                </a:solidFill>
                <a:latin typeface="BentonSans Light" panose="02000404020000020004" pitchFamily="2" charset="0"/>
              </a:rPr>
              <a:t>Line Charts (or Line + Bar)</a:t>
            </a:r>
            <a:endParaRPr lang="en-US" dirty="0">
              <a:solidFill>
                <a:schemeClr val="tx1">
                  <a:lumMod val="65000"/>
                  <a:lumOff val="35000"/>
                </a:schemeClr>
              </a:solidFill>
              <a:latin typeface="BentonSans Light" panose="02000404020000020004" pitchFamily="2" charset="0"/>
            </a:endParaRPr>
          </a:p>
        </p:txBody>
      </p:sp>
      <p:sp>
        <p:nvSpPr>
          <p:cNvPr id="7" name="Text Placeholder 1"/>
          <p:cNvSpPr txBox="1">
            <a:spLocks/>
          </p:cNvSpPr>
          <p:nvPr/>
        </p:nvSpPr>
        <p:spPr>
          <a:xfrm>
            <a:off x="806177" y="436216"/>
            <a:ext cx="13106400" cy="677108"/>
          </a:xfrm>
          <a:prstGeom prst="rect">
            <a:avLst/>
          </a:prstGeom>
        </p:spPr>
        <p:txBody>
          <a:bodyPr vert="horz" lIns="91440" tIns="45720" rIns="91440" bIns="45720" rtlCol="0" anchor="ctr"/>
          <a:lstStyle>
            <a:defPPr>
              <a:defRPr lang="en-US"/>
            </a:defPPr>
            <a:lvl1pPr marL="0" algn="r" defTabSz="1306221" rtl="0" eaLnBrk="1" latinLnBrk="0" hangingPunct="1">
              <a:defRPr sz="1440" kern="1200">
                <a:solidFill>
                  <a:schemeClr val="tx1">
                    <a:tint val="75000"/>
                  </a:schemeClr>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a:lstStyle>
          <a:p>
            <a:pPr algn="l"/>
            <a:r>
              <a:rPr lang="en-US" sz="4400" dirty="0" smtClean="0">
                <a:solidFill>
                  <a:srgbClr val="080808"/>
                </a:solidFill>
                <a:latin typeface="BentonSans" panose="02000504020000020004" pitchFamily="2" charset="0"/>
              </a:rPr>
              <a:t>Time Series Analysis</a:t>
            </a:r>
            <a:endParaRPr lang="en-US" sz="4400" dirty="0">
              <a:solidFill>
                <a:schemeClr val="bg1">
                  <a:lumMod val="65000"/>
                </a:schemeClr>
              </a:solidFill>
              <a:latin typeface="BentonSans" panose="02000504020000020004" pitchFamily="2" charset="0"/>
            </a:endParaRPr>
          </a:p>
        </p:txBody>
      </p:sp>
    </p:spTree>
    <p:extLst>
      <p:ext uri="{BB962C8B-B14F-4D97-AF65-F5344CB8AC3E}">
        <p14:creationId xmlns:p14="http://schemas.microsoft.com/office/powerpoint/2010/main" val="9432334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sz="quarter" idx="11"/>
          </p:nvPr>
        </p:nvSpPr>
        <p:spPr>
          <a:xfrm>
            <a:off x="806177" y="2279332"/>
            <a:ext cx="5651773" cy="3759518"/>
          </a:xfrm>
        </p:spPr>
        <p:txBody>
          <a:bodyPr>
            <a:normAutofit/>
          </a:bodyPr>
          <a:lstStyle/>
          <a:p>
            <a:r>
              <a:rPr lang="en-US" sz="3600" dirty="0" smtClean="0">
                <a:solidFill>
                  <a:schemeClr val="tx1">
                    <a:lumMod val="65000"/>
                    <a:lumOff val="35000"/>
                  </a:schemeClr>
                </a:solidFill>
                <a:latin typeface="BentonSans Light" panose="02000404020000020004" pitchFamily="2" charset="0"/>
              </a:rPr>
              <a:t>Parts and Whole</a:t>
            </a:r>
          </a:p>
          <a:p>
            <a:r>
              <a:rPr lang="en-US" sz="3600" dirty="0" smtClean="0">
                <a:solidFill>
                  <a:schemeClr val="tx1">
                    <a:lumMod val="65000"/>
                    <a:lumOff val="35000"/>
                  </a:schemeClr>
                </a:solidFill>
                <a:latin typeface="BentonSans Light" panose="02000404020000020004" pitchFamily="2" charset="0"/>
              </a:rPr>
              <a:t>Ranks</a:t>
            </a:r>
          </a:p>
          <a:p>
            <a:r>
              <a:rPr lang="en-US" sz="3600" dirty="0" smtClean="0">
                <a:solidFill>
                  <a:schemeClr val="tx1">
                    <a:lumMod val="65000"/>
                    <a:lumOff val="35000"/>
                  </a:schemeClr>
                </a:solidFill>
                <a:latin typeface="BentonSans Light" panose="02000404020000020004" pitchFamily="2" charset="0"/>
              </a:rPr>
              <a:t>Pie Charts </a:t>
            </a:r>
            <a:r>
              <a:rPr lang="en-US" sz="3600" dirty="0" err="1" smtClean="0">
                <a:solidFill>
                  <a:schemeClr val="tx1">
                    <a:lumMod val="65000"/>
                    <a:lumOff val="35000"/>
                  </a:schemeClr>
                </a:solidFill>
                <a:latin typeface="BentonSans Light" panose="02000404020000020004" pitchFamily="2" charset="0"/>
              </a:rPr>
              <a:t>vs</a:t>
            </a:r>
            <a:r>
              <a:rPr lang="en-US" sz="3600" dirty="0" smtClean="0">
                <a:solidFill>
                  <a:schemeClr val="tx1">
                    <a:lumMod val="65000"/>
                    <a:lumOff val="35000"/>
                  </a:schemeClr>
                </a:solidFill>
                <a:latin typeface="BentonSans Light" panose="02000404020000020004" pitchFamily="2" charset="0"/>
              </a:rPr>
              <a:t> Bar</a:t>
            </a:r>
          </a:p>
          <a:p>
            <a:r>
              <a:rPr lang="en-US" sz="3600" dirty="0" smtClean="0">
                <a:solidFill>
                  <a:schemeClr val="tx1">
                    <a:lumMod val="65000"/>
                    <a:lumOff val="35000"/>
                  </a:schemeClr>
                </a:solidFill>
                <a:latin typeface="BentonSans Light" panose="02000404020000020004" pitchFamily="2" charset="0"/>
              </a:rPr>
              <a:t>Pareto</a:t>
            </a:r>
            <a:endParaRPr lang="en-US" sz="3600" dirty="0">
              <a:solidFill>
                <a:schemeClr val="tx1">
                  <a:lumMod val="65000"/>
                  <a:lumOff val="35000"/>
                </a:schemeClr>
              </a:solidFill>
              <a:latin typeface="BentonSans Light" panose="02000404020000020004" pitchFamily="2" charset="0"/>
            </a:endParaRP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flipV="1">
            <a:off x="8724900" y="3181350"/>
            <a:ext cx="590550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1"/>
          <p:cNvSpPr txBox="1">
            <a:spLocks/>
          </p:cNvSpPr>
          <p:nvPr/>
        </p:nvSpPr>
        <p:spPr>
          <a:xfrm>
            <a:off x="806177" y="436216"/>
            <a:ext cx="13106400" cy="677108"/>
          </a:xfrm>
          <a:prstGeom prst="rect">
            <a:avLst/>
          </a:prstGeom>
        </p:spPr>
        <p:txBody>
          <a:bodyPr vert="horz" lIns="91440" tIns="45720" rIns="91440" bIns="45720" rtlCol="0" anchor="ctr"/>
          <a:lstStyle>
            <a:defPPr>
              <a:defRPr lang="en-US"/>
            </a:defPPr>
            <a:lvl1pPr marL="0" algn="r" defTabSz="1306221" rtl="0" eaLnBrk="1" latinLnBrk="0" hangingPunct="1">
              <a:defRPr sz="1440" kern="1200">
                <a:solidFill>
                  <a:schemeClr val="tx1">
                    <a:tint val="75000"/>
                  </a:schemeClr>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a:lstStyle>
          <a:p>
            <a:pPr algn="l"/>
            <a:r>
              <a:rPr lang="en-US" sz="4400" dirty="0" smtClean="0">
                <a:solidFill>
                  <a:srgbClr val="080808"/>
                </a:solidFill>
                <a:latin typeface="BentonSans" panose="02000504020000020004" pitchFamily="2" charset="0"/>
              </a:rPr>
              <a:t>Part to Whole Analysis</a:t>
            </a:r>
            <a:endParaRPr lang="en-US" sz="4400" dirty="0">
              <a:solidFill>
                <a:schemeClr val="bg1">
                  <a:lumMod val="65000"/>
                </a:schemeClr>
              </a:solidFill>
              <a:latin typeface="BentonSans" panose="02000504020000020004" pitchFamily="2" charset="0"/>
            </a:endParaRPr>
          </a:p>
        </p:txBody>
      </p:sp>
    </p:spTree>
    <p:extLst>
      <p:ext uri="{BB962C8B-B14F-4D97-AF65-F5344CB8AC3E}">
        <p14:creationId xmlns:p14="http://schemas.microsoft.com/office/powerpoint/2010/main" val="1982640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700" y="3505199"/>
            <a:ext cx="6362701" cy="4724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1"/>
          <p:cNvSpPr>
            <a:spLocks noGrp="1"/>
          </p:cNvSpPr>
          <p:nvPr>
            <p:ph sz="quarter" idx="11"/>
          </p:nvPr>
        </p:nvSpPr>
        <p:spPr>
          <a:xfrm>
            <a:off x="806177" y="2222909"/>
            <a:ext cx="9509760" cy="2926080"/>
          </a:xfrm>
        </p:spPr>
        <p:txBody>
          <a:bodyPr>
            <a:normAutofit/>
          </a:bodyPr>
          <a:lstStyle/>
          <a:p>
            <a:r>
              <a:rPr lang="en-US" sz="3600" dirty="0" smtClean="0">
                <a:solidFill>
                  <a:schemeClr val="tx1">
                    <a:lumMod val="65000"/>
                    <a:lumOff val="35000"/>
                  </a:schemeClr>
                </a:solidFill>
                <a:latin typeface="BentonSans Light" panose="02000404020000020004" pitchFamily="2" charset="0"/>
              </a:rPr>
              <a:t>Direction – Positive/Negative</a:t>
            </a:r>
          </a:p>
          <a:p>
            <a:r>
              <a:rPr lang="en-US" sz="3600" dirty="0" smtClean="0">
                <a:solidFill>
                  <a:schemeClr val="tx1">
                    <a:lumMod val="65000"/>
                    <a:lumOff val="35000"/>
                  </a:schemeClr>
                </a:solidFill>
                <a:latin typeface="BentonSans Light" panose="02000404020000020004" pitchFamily="2" charset="0"/>
              </a:rPr>
              <a:t>Strength – Correlation Coefficient</a:t>
            </a:r>
          </a:p>
          <a:p>
            <a:r>
              <a:rPr lang="en-US" sz="3600" dirty="0" smtClean="0">
                <a:solidFill>
                  <a:schemeClr val="tx1">
                    <a:lumMod val="65000"/>
                    <a:lumOff val="35000"/>
                  </a:schemeClr>
                </a:solidFill>
                <a:latin typeface="BentonSans Light" panose="02000404020000020004" pitchFamily="2" charset="0"/>
              </a:rPr>
              <a:t>Shape – Linear/Curved/Outliers</a:t>
            </a:r>
          </a:p>
          <a:p>
            <a:r>
              <a:rPr lang="en-US" sz="3600" dirty="0" smtClean="0">
                <a:solidFill>
                  <a:schemeClr val="tx1">
                    <a:lumMod val="65000"/>
                    <a:lumOff val="35000"/>
                  </a:schemeClr>
                </a:solidFill>
                <a:latin typeface="BentonSans Light" panose="02000404020000020004" pitchFamily="2" charset="0"/>
              </a:rPr>
              <a:t>Scatter Plots</a:t>
            </a:r>
            <a:endParaRPr lang="en-US" sz="3600" dirty="0">
              <a:solidFill>
                <a:schemeClr val="tx1">
                  <a:lumMod val="65000"/>
                  <a:lumOff val="35000"/>
                </a:schemeClr>
              </a:solidFill>
              <a:latin typeface="BentonSans Light" panose="02000404020000020004" pitchFamily="2" charset="0"/>
            </a:endParaRPr>
          </a:p>
        </p:txBody>
      </p:sp>
      <p:sp>
        <p:nvSpPr>
          <p:cNvPr id="6" name="Text Placeholder 1"/>
          <p:cNvSpPr txBox="1">
            <a:spLocks/>
          </p:cNvSpPr>
          <p:nvPr/>
        </p:nvSpPr>
        <p:spPr>
          <a:xfrm>
            <a:off x="806177" y="436216"/>
            <a:ext cx="13106400" cy="677108"/>
          </a:xfrm>
          <a:prstGeom prst="rect">
            <a:avLst/>
          </a:prstGeom>
        </p:spPr>
        <p:txBody>
          <a:bodyPr vert="horz" lIns="91440" tIns="45720" rIns="91440" bIns="45720" rtlCol="0" anchor="ctr"/>
          <a:lstStyle>
            <a:defPPr>
              <a:defRPr lang="en-US"/>
            </a:defPPr>
            <a:lvl1pPr marL="0" algn="r" defTabSz="1306221" rtl="0" eaLnBrk="1" latinLnBrk="0" hangingPunct="1">
              <a:defRPr sz="1440" kern="1200">
                <a:solidFill>
                  <a:schemeClr val="tx1">
                    <a:tint val="75000"/>
                  </a:schemeClr>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a:lstStyle>
          <a:p>
            <a:pPr algn="l"/>
            <a:r>
              <a:rPr lang="en-US" sz="4400" dirty="0">
                <a:solidFill>
                  <a:srgbClr val="080808"/>
                </a:solidFill>
                <a:latin typeface="BentonSans" panose="02000504020000020004" pitchFamily="2" charset="0"/>
              </a:rPr>
              <a:t>Correlation</a:t>
            </a:r>
            <a:r>
              <a:rPr lang="en-US" sz="4400" dirty="0" smtClean="0">
                <a:solidFill>
                  <a:schemeClr val="bg1">
                    <a:lumMod val="65000"/>
                  </a:schemeClr>
                </a:solidFill>
                <a:latin typeface="BentonSans" panose="02000504020000020004" pitchFamily="2" charset="0"/>
              </a:rPr>
              <a:t> </a:t>
            </a:r>
            <a:r>
              <a:rPr lang="en-US" sz="4400" dirty="0">
                <a:solidFill>
                  <a:srgbClr val="080808"/>
                </a:solidFill>
                <a:latin typeface="BentonSans" panose="02000504020000020004" pitchFamily="2" charset="0"/>
              </a:rPr>
              <a:t>Analysis</a:t>
            </a:r>
          </a:p>
        </p:txBody>
      </p:sp>
    </p:spTree>
    <p:extLst>
      <p:ext uri="{BB962C8B-B14F-4D97-AF65-F5344CB8AC3E}">
        <p14:creationId xmlns:p14="http://schemas.microsoft.com/office/powerpoint/2010/main" val="2710527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048500" y="3750475"/>
            <a:ext cx="7581900" cy="447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1"/>
          <p:cNvSpPr>
            <a:spLocks noGrp="1"/>
          </p:cNvSpPr>
          <p:nvPr>
            <p:ph sz="quarter" idx="11"/>
          </p:nvPr>
        </p:nvSpPr>
        <p:spPr>
          <a:xfrm>
            <a:off x="806177" y="2132787"/>
            <a:ext cx="9875520" cy="4699636"/>
          </a:xfrm>
        </p:spPr>
        <p:txBody>
          <a:bodyPr>
            <a:normAutofit/>
          </a:bodyPr>
          <a:lstStyle/>
          <a:p>
            <a:r>
              <a:rPr lang="en-US" sz="3600" dirty="0" smtClean="0">
                <a:solidFill>
                  <a:schemeClr val="tx1">
                    <a:lumMod val="65000"/>
                    <a:lumOff val="35000"/>
                  </a:schemeClr>
                </a:solidFill>
                <a:latin typeface="BentonSans Light" panose="02000404020000020004" pitchFamily="2" charset="0"/>
              </a:rPr>
              <a:t>Spread</a:t>
            </a:r>
          </a:p>
          <a:p>
            <a:r>
              <a:rPr lang="en-US" sz="3600" dirty="0" smtClean="0">
                <a:solidFill>
                  <a:schemeClr val="tx1">
                    <a:lumMod val="65000"/>
                    <a:lumOff val="35000"/>
                  </a:schemeClr>
                </a:solidFill>
                <a:latin typeface="BentonSans Light" panose="02000404020000020004" pitchFamily="2" charset="0"/>
              </a:rPr>
              <a:t>Center</a:t>
            </a:r>
          </a:p>
          <a:p>
            <a:r>
              <a:rPr lang="en-US" sz="3600" dirty="0" smtClean="0">
                <a:solidFill>
                  <a:schemeClr val="tx1">
                    <a:lumMod val="65000"/>
                    <a:lumOff val="35000"/>
                  </a:schemeClr>
                </a:solidFill>
                <a:latin typeface="BentonSans Light" panose="02000404020000020004" pitchFamily="2" charset="0"/>
              </a:rPr>
              <a:t>Shape</a:t>
            </a:r>
          </a:p>
          <a:p>
            <a:r>
              <a:rPr lang="en-US" sz="3600" dirty="0" smtClean="0">
                <a:solidFill>
                  <a:schemeClr val="tx1">
                    <a:lumMod val="65000"/>
                    <a:lumOff val="35000"/>
                  </a:schemeClr>
                </a:solidFill>
                <a:latin typeface="BentonSans Light" panose="02000404020000020004" pitchFamily="2" charset="0"/>
              </a:rPr>
              <a:t>Histograms and Box Plots</a:t>
            </a:r>
            <a:endParaRPr lang="en-US" sz="3600" dirty="0">
              <a:solidFill>
                <a:schemeClr val="tx1">
                  <a:lumMod val="65000"/>
                  <a:lumOff val="35000"/>
                </a:schemeClr>
              </a:solidFill>
              <a:latin typeface="BentonSans Light" panose="02000404020000020004" pitchFamily="2" charset="0"/>
            </a:endParaRPr>
          </a:p>
        </p:txBody>
      </p:sp>
      <p:sp>
        <p:nvSpPr>
          <p:cNvPr id="6" name="Text Placeholder 1"/>
          <p:cNvSpPr txBox="1">
            <a:spLocks/>
          </p:cNvSpPr>
          <p:nvPr/>
        </p:nvSpPr>
        <p:spPr>
          <a:xfrm>
            <a:off x="806177" y="436216"/>
            <a:ext cx="13106400" cy="677108"/>
          </a:xfrm>
          <a:prstGeom prst="rect">
            <a:avLst/>
          </a:prstGeom>
        </p:spPr>
        <p:txBody>
          <a:bodyPr vert="horz" lIns="91440" tIns="45720" rIns="91440" bIns="45720" rtlCol="0" anchor="ctr"/>
          <a:lstStyle>
            <a:defPPr>
              <a:defRPr lang="en-US"/>
            </a:defPPr>
            <a:lvl1pPr marL="0" algn="r" defTabSz="1306221" rtl="0" eaLnBrk="1" latinLnBrk="0" hangingPunct="1">
              <a:defRPr sz="1440" kern="1200">
                <a:solidFill>
                  <a:schemeClr val="tx1">
                    <a:tint val="75000"/>
                  </a:schemeClr>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a:lstStyle>
          <a:p>
            <a:pPr algn="l"/>
            <a:r>
              <a:rPr lang="en-US" sz="4400" dirty="0" smtClean="0">
                <a:solidFill>
                  <a:srgbClr val="080808"/>
                </a:solidFill>
                <a:latin typeface="BentonSans" panose="02000504020000020004" pitchFamily="2" charset="0"/>
              </a:rPr>
              <a:t>Distribution Analysis</a:t>
            </a:r>
            <a:endParaRPr lang="en-US" sz="4400" dirty="0">
              <a:solidFill>
                <a:srgbClr val="080808"/>
              </a:solidFill>
              <a:latin typeface="BentonSans" panose="02000504020000020004" pitchFamily="2" charset="0"/>
            </a:endParaRPr>
          </a:p>
        </p:txBody>
      </p:sp>
    </p:spTree>
    <p:extLst>
      <p:ext uri="{BB962C8B-B14F-4D97-AF65-F5344CB8AC3E}">
        <p14:creationId xmlns:p14="http://schemas.microsoft.com/office/powerpoint/2010/main" val="29906994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sz="quarter" idx="4294967295"/>
            <p:extLst>
              <p:ext uri="{D42A27DB-BD31-4B8C-83A1-F6EECF244321}">
                <p14:modId xmlns:p14="http://schemas.microsoft.com/office/powerpoint/2010/main" val="3828702482"/>
              </p:ext>
            </p:extLst>
          </p:nvPr>
        </p:nvGraphicFramePr>
        <p:xfrm>
          <a:off x="806177" y="2206624"/>
          <a:ext cx="7804423" cy="5318125"/>
        </p:xfrm>
        <a:graphic>
          <a:graphicData uri="http://schemas.openxmlformats.org/drawingml/2006/table">
            <a:tbl>
              <a:tblPr firstRow="1" bandRow="1">
                <a:tableStyleId>{F5AB1C69-6EDB-4FF4-983F-18BD219EF322}</a:tableStyleId>
              </a:tblPr>
              <a:tblGrid>
                <a:gridCol w="2622823"/>
                <a:gridCol w="5181600"/>
              </a:tblGrid>
              <a:tr h="1063625">
                <a:tc>
                  <a:txBody>
                    <a:bodyPr/>
                    <a:lstStyle/>
                    <a:p>
                      <a:pPr algn="ctr"/>
                      <a:r>
                        <a:rPr lang="en-US" sz="3600" b="0" dirty="0" smtClean="0">
                          <a:latin typeface="BentonSans" panose="02000504020000020004" pitchFamily="2" charset="0"/>
                        </a:rPr>
                        <a:t>Analysis</a:t>
                      </a:r>
                      <a:endParaRPr lang="en-US" sz="3600" b="0" dirty="0">
                        <a:latin typeface="BentonSans" panose="02000504020000020004" pitchFamily="2" charset="0"/>
                      </a:endParaRPr>
                    </a:p>
                  </a:txBody>
                  <a:tcPr marL="109728" marR="109728" marT="54864" marB="54864" anchor="ctr"/>
                </a:tc>
                <a:tc>
                  <a:txBody>
                    <a:bodyPr/>
                    <a:lstStyle/>
                    <a:p>
                      <a:pPr algn="ctr"/>
                      <a:r>
                        <a:rPr lang="en-US" sz="3600" b="0" dirty="0" smtClean="0">
                          <a:latin typeface="BentonSans" panose="02000504020000020004" pitchFamily="2" charset="0"/>
                        </a:rPr>
                        <a:t>Visualizations</a:t>
                      </a:r>
                      <a:endParaRPr lang="en-US" sz="3600" b="0" dirty="0">
                        <a:latin typeface="BentonSans" panose="02000504020000020004" pitchFamily="2" charset="0"/>
                      </a:endParaRPr>
                    </a:p>
                  </a:txBody>
                  <a:tcPr marL="109728" marR="109728" marT="54864" marB="54864" anchor="ctr"/>
                </a:tc>
              </a:tr>
              <a:tr h="1063625">
                <a:tc>
                  <a:txBody>
                    <a:bodyPr/>
                    <a:lstStyle/>
                    <a:p>
                      <a:pPr algn="ctr"/>
                      <a:r>
                        <a:rPr lang="en-US" sz="2600" dirty="0" smtClean="0">
                          <a:latin typeface="BentonSans Light" panose="02000404020000020004" pitchFamily="2" charset="0"/>
                        </a:rPr>
                        <a:t>Time Series</a:t>
                      </a:r>
                      <a:endParaRPr lang="en-US" sz="2600" dirty="0">
                        <a:latin typeface="BentonSans Light" panose="02000404020000020004" pitchFamily="2" charset="0"/>
                      </a:endParaRPr>
                    </a:p>
                  </a:txBody>
                  <a:tcPr marL="109728" marR="109728" marT="54864" marB="54864" anchor="ctr"/>
                </a:tc>
                <a:tc>
                  <a:txBody>
                    <a:bodyPr/>
                    <a:lstStyle/>
                    <a:p>
                      <a:pPr algn="ctr"/>
                      <a:r>
                        <a:rPr lang="en-US" sz="2600" dirty="0" smtClean="0">
                          <a:latin typeface="BentonSans Light" panose="02000404020000020004" pitchFamily="2" charset="0"/>
                        </a:rPr>
                        <a:t>Line,</a:t>
                      </a:r>
                      <a:r>
                        <a:rPr lang="en-US" sz="2600" baseline="0" dirty="0" smtClean="0">
                          <a:latin typeface="BentonSans Light" panose="02000404020000020004" pitchFamily="2" charset="0"/>
                        </a:rPr>
                        <a:t> Line + Bar, Circle</a:t>
                      </a:r>
                      <a:endParaRPr lang="en-US" sz="2600" dirty="0">
                        <a:latin typeface="BentonSans Light" panose="02000404020000020004" pitchFamily="2" charset="0"/>
                      </a:endParaRPr>
                    </a:p>
                  </a:txBody>
                  <a:tcPr marL="109728" marR="109728" marT="54864" marB="54864" anchor="ctr"/>
                </a:tc>
              </a:tr>
              <a:tr h="1063625">
                <a:tc>
                  <a:txBody>
                    <a:bodyPr/>
                    <a:lstStyle/>
                    <a:p>
                      <a:pPr algn="ctr"/>
                      <a:r>
                        <a:rPr lang="en-US" sz="2600" dirty="0" smtClean="0">
                          <a:latin typeface="BentonSans Light" panose="02000404020000020004" pitchFamily="2" charset="0"/>
                        </a:rPr>
                        <a:t>Part in Whole</a:t>
                      </a:r>
                      <a:endParaRPr lang="en-US" sz="2600" dirty="0">
                        <a:latin typeface="BentonSans Light" panose="02000404020000020004" pitchFamily="2" charset="0"/>
                      </a:endParaRPr>
                    </a:p>
                  </a:txBody>
                  <a:tcPr marL="109728" marR="109728" marT="54864" marB="54864" anchor="ctr"/>
                </a:tc>
                <a:tc>
                  <a:txBody>
                    <a:bodyPr/>
                    <a:lstStyle/>
                    <a:p>
                      <a:pPr algn="ctr"/>
                      <a:r>
                        <a:rPr lang="en-US" sz="2600" dirty="0" smtClean="0">
                          <a:latin typeface="BentonSans Light" panose="02000404020000020004" pitchFamily="2" charset="0"/>
                        </a:rPr>
                        <a:t>Bar, Bullet Chart</a:t>
                      </a:r>
                      <a:endParaRPr lang="en-US" sz="2600" dirty="0">
                        <a:latin typeface="BentonSans Light" panose="02000404020000020004" pitchFamily="2" charset="0"/>
                      </a:endParaRPr>
                    </a:p>
                  </a:txBody>
                  <a:tcPr marL="109728" marR="109728" marT="54864" marB="54864" anchor="ctr"/>
                </a:tc>
              </a:tr>
              <a:tr h="1063625">
                <a:tc>
                  <a:txBody>
                    <a:bodyPr/>
                    <a:lstStyle/>
                    <a:p>
                      <a:pPr algn="ctr"/>
                      <a:r>
                        <a:rPr lang="en-US" sz="2600" dirty="0" smtClean="0">
                          <a:latin typeface="BentonSans Light" panose="02000404020000020004" pitchFamily="2" charset="0"/>
                        </a:rPr>
                        <a:t>Correlation</a:t>
                      </a:r>
                      <a:endParaRPr lang="en-US" sz="2600" dirty="0">
                        <a:latin typeface="BentonSans Light" panose="02000404020000020004" pitchFamily="2" charset="0"/>
                      </a:endParaRPr>
                    </a:p>
                  </a:txBody>
                  <a:tcPr marL="109728" marR="109728" marT="54864" marB="54864" anchor="ctr"/>
                </a:tc>
                <a:tc>
                  <a:txBody>
                    <a:bodyPr/>
                    <a:lstStyle/>
                    <a:p>
                      <a:pPr algn="ctr"/>
                      <a:r>
                        <a:rPr lang="en-US" sz="2600" dirty="0" smtClean="0">
                          <a:latin typeface="BentonSans Light" panose="02000404020000020004" pitchFamily="2" charset="0"/>
                        </a:rPr>
                        <a:t>Scatter Plot</a:t>
                      </a:r>
                      <a:endParaRPr lang="en-US" sz="2600" dirty="0">
                        <a:latin typeface="BentonSans Light" panose="02000404020000020004" pitchFamily="2" charset="0"/>
                      </a:endParaRPr>
                    </a:p>
                  </a:txBody>
                  <a:tcPr marL="109728" marR="109728" marT="54864" marB="54864" anchor="ctr"/>
                </a:tc>
              </a:tr>
              <a:tr h="1063625">
                <a:tc>
                  <a:txBody>
                    <a:bodyPr/>
                    <a:lstStyle/>
                    <a:p>
                      <a:pPr algn="ctr"/>
                      <a:r>
                        <a:rPr lang="en-US" sz="2600" dirty="0" smtClean="0">
                          <a:latin typeface="BentonSans Light" panose="02000404020000020004" pitchFamily="2" charset="0"/>
                        </a:rPr>
                        <a:t>Distribution</a:t>
                      </a:r>
                      <a:endParaRPr lang="en-US" sz="2600" dirty="0">
                        <a:latin typeface="BentonSans Light" panose="02000404020000020004" pitchFamily="2" charset="0"/>
                      </a:endParaRPr>
                    </a:p>
                  </a:txBody>
                  <a:tcPr marL="109728" marR="109728" marT="54864" marB="54864" anchor="ctr"/>
                </a:tc>
                <a:tc>
                  <a:txBody>
                    <a:bodyPr/>
                    <a:lstStyle/>
                    <a:p>
                      <a:pPr algn="ctr"/>
                      <a:r>
                        <a:rPr lang="en-US" sz="2600" dirty="0" smtClean="0">
                          <a:latin typeface="BentonSans Light" panose="02000404020000020004" pitchFamily="2" charset="0"/>
                        </a:rPr>
                        <a:t>Histogram,</a:t>
                      </a:r>
                      <a:r>
                        <a:rPr lang="en-US" sz="2600" baseline="0" dirty="0" smtClean="0">
                          <a:latin typeface="BentonSans Light" panose="02000404020000020004" pitchFamily="2" charset="0"/>
                        </a:rPr>
                        <a:t> Box Plots</a:t>
                      </a:r>
                      <a:endParaRPr lang="en-US" sz="2600" dirty="0">
                        <a:latin typeface="BentonSans Light" panose="02000404020000020004" pitchFamily="2" charset="0"/>
                      </a:endParaRPr>
                    </a:p>
                  </a:txBody>
                  <a:tcPr marL="109728" marR="109728" marT="54864" marB="54864" anchor="ctr"/>
                </a:tc>
              </a:tr>
            </a:tbl>
          </a:graphicData>
        </a:graphic>
      </p:graphicFrame>
      <p:sp>
        <p:nvSpPr>
          <p:cNvPr id="5" name="Text Placeholder 1"/>
          <p:cNvSpPr txBox="1">
            <a:spLocks/>
          </p:cNvSpPr>
          <p:nvPr/>
        </p:nvSpPr>
        <p:spPr>
          <a:xfrm>
            <a:off x="806177" y="436216"/>
            <a:ext cx="13106400" cy="677108"/>
          </a:xfrm>
          <a:prstGeom prst="rect">
            <a:avLst/>
          </a:prstGeom>
        </p:spPr>
        <p:txBody>
          <a:bodyPr vert="horz" lIns="91440" tIns="45720" rIns="91440" bIns="45720" rtlCol="0" anchor="ctr"/>
          <a:lstStyle>
            <a:defPPr>
              <a:defRPr lang="en-US"/>
            </a:defPPr>
            <a:lvl1pPr marL="0" algn="r" defTabSz="1306221" rtl="0" eaLnBrk="1" latinLnBrk="0" hangingPunct="1">
              <a:defRPr sz="1440" kern="1200">
                <a:solidFill>
                  <a:schemeClr val="tx1">
                    <a:tint val="75000"/>
                  </a:schemeClr>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a:lstStyle>
          <a:p>
            <a:pPr algn="l"/>
            <a:r>
              <a:rPr lang="en-US" sz="4400" dirty="0" smtClean="0">
                <a:solidFill>
                  <a:srgbClr val="080808"/>
                </a:solidFill>
                <a:latin typeface="BentonSans" panose="02000504020000020004" pitchFamily="2" charset="0"/>
              </a:rPr>
              <a:t>Summary</a:t>
            </a:r>
            <a:endParaRPr lang="en-US" sz="4400" dirty="0">
              <a:solidFill>
                <a:srgbClr val="080808"/>
              </a:solidFill>
              <a:latin typeface="BentonSans" panose="02000504020000020004" pitchFamily="2" charset="0"/>
            </a:endParaRPr>
          </a:p>
        </p:txBody>
      </p:sp>
    </p:spTree>
    <p:extLst>
      <p:ext uri="{BB962C8B-B14F-4D97-AF65-F5344CB8AC3E}">
        <p14:creationId xmlns:p14="http://schemas.microsoft.com/office/powerpoint/2010/main" val="7830681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sz="quarter" idx="11"/>
          </p:nvPr>
        </p:nvSpPr>
        <p:spPr>
          <a:xfrm>
            <a:off x="806177" y="2205990"/>
            <a:ext cx="9875520" cy="4882516"/>
          </a:xfrm>
        </p:spPr>
        <p:txBody>
          <a:bodyPr>
            <a:normAutofit/>
          </a:bodyPr>
          <a:lstStyle/>
          <a:p>
            <a:r>
              <a:rPr lang="en-US" sz="3600" dirty="0" smtClean="0">
                <a:solidFill>
                  <a:schemeClr val="tx1">
                    <a:lumMod val="65000"/>
                    <a:lumOff val="35000"/>
                  </a:schemeClr>
                </a:solidFill>
                <a:latin typeface="BentonSans Light" panose="02000404020000020004" pitchFamily="2" charset="0"/>
              </a:rPr>
              <a:t>See buying patterns</a:t>
            </a:r>
          </a:p>
          <a:p>
            <a:r>
              <a:rPr lang="en-US" sz="3600" dirty="0" smtClean="0">
                <a:solidFill>
                  <a:schemeClr val="tx1">
                    <a:lumMod val="65000"/>
                    <a:lumOff val="35000"/>
                  </a:schemeClr>
                </a:solidFill>
                <a:latin typeface="BentonSans Light" panose="02000404020000020004" pitchFamily="2" charset="0"/>
              </a:rPr>
              <a:t>Create a self-join</a:t>
            </a:r>
          </a:p>
          <a:p>
            <a:r>
              <a:rPr lang="en-US" sz="3600" dirty="0" smtClean="0">
                <a:solidFill>
                  <a:schemeClr val="tx1">
                    <a:lumMod val="65000"/>
                    <a:lumOff val="35000"/>
                  </a:schemeClr>
                </a:solidFill>
                <a:latin typeface="BentonSans Light" panose="02000404020000020004" pitchFamily="2" charset="0"/>
              </a:rPr>
              <a:t>Heat map or Highlight map</a:t>
            </a:r>
            <a:endParaRPr lang="en-US" sz="3600" dirty="0">
              <a:solidFill>
                <a:schemeClr val="tx1">
                  <a:lumMod val="65000"/>
                  <a:lumOff val="35000"/>
                </a:schemeClr>
              </a:solidFill>
              <a:latin typeface="BentonSans Light" panose="02000404020000020004"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250" y="3788728"/>
            <a:ext cx="6153150" cy="4440872"/>
          </a:xfrm>
          <a:prstGeom prst="rect">
            <a:avLst/>
          </a:prstGeom>
        </p:spPr>
      </p:pic>
      <p:sp>
        <p:nvSpPr>
          <p:cNvPr id="5" name="Text Placeholder 1"/>
          <p:cNvSpPr txBox="1">
            <a:spLocks/>
          </p:cNvSpPr>
          <p:nvPr/>
        </p:nvSpPr>
        <p:spPr>
          <a:xfrm>
            <a:off x="806177" y="436216"/>
            <a:ext cx="13106400" cy="677108"/>
          </a:xfrm>
          <a:prstGeom prst="rect">
            <a:avLst/>
          </a:prstGeom>
        </p:spPr>
        <p:txBody>
          <a:bodyPr vert="horz" lIns="91440" tIns="45720" rIns="91440" bIns="45720" rtlCol="0" anchor="ctr"/>
          <a:lstStyle>
            <a:defPPr>
              <a:defRPr lang="en-US"/>
            </a:defPPr>
            <a:lvl1pPr marL="0" algn="r" defTabSz="1306221" rtl="0" eaLnBrk="1" latinLnBrk="0" hangingPunct="1">
              <a:defRPr sz="1440" kern="1200">
                <a:solidFill>
                  <a:schemeClr val="tx1">
                    <a:tint val="75000"/>
                  </a:schemeClr>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a:lstStyle>
          <a:p>
            <a:pPr algn="l"/>
            <a:r>
              <a:rPr lang="en-US" sz="4400" dirty="0" smtClean="0">
                <a:solidFill>
                  <a:srgbClr val="080808"/>
                </a:solidFill>
                <a:latin typeface="BentonSans" panose="02000504020000020004" pitchFamily="2" charset="0"/>
              </a:rPr>
              <a:t>Market Basket Analysis</a:t>
            </a:r>
            <a:endParaRPr lang="en-US" sz="4400" dirty="0">
              <a:solidFill>
                <a:srgbClr val="080808"/>
              </a:solidFill>
              <a:latin typeface="BentonSans" panose="02000504020000020004" pitchFamily="2" charset="0"/>
            </a:endParaRPr>
          </a:p>
        </p:txBody>
      </p:sp>
    </p:spTree>
    <p:extLst>
      <p:ext uri="{BB962C8B-B14F-4D97-AF65-F5344CB8AC3E}">
        <p14:creationId xmlns:p14="http://schemas.microsoft.com/office/powerpoint/2010/main" val="829900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sz="quarter" idx="11"/>
          </p:nvPr>
        </p:nvSpPr>
        <p:spPr>
          <a:xfrm>
            <a:off x="806177" y="2263140"/>
            <a:ext cx="8337823" cy="4882516"/>
          </a:xfrm>
        </p:spPr>
        <p:txBody>
          <a:bodyPr>
            <a:normAutofit/>
          </a:bodyPr>
          <a:lstStyle/>
          <a:p>
            <a:r>
              <a:rPr lang="en-US" sz="3600" dirty="0" smtClean="0">
                <a:solidFill>
                  <a:schemeClr val="tx1">
                    <a:lumMod val="65000"/>
                    <a:lumOff val="35000"/>
                  </a:schemeClr>
                </a:solidFill>
                <a:latin typeface="BentonSans Light" panose="02000404020000020004" pitchFamily="2" charset="0"/>
              </a:rPr>
              <a:t>Analyze the trend of a cohort or group of consumers</a:t>
            </a:r>
          </a:p>
          <a:p>
            <a:r>
              <a:rPr lang="en-US" sz="3600" dirty="0" smtClean="0">
                <a:solidFill>
                  <a:schemeClr val="tx1">
                    <a:lumMod val="65000"/>
                    <a:lumOff val="35000"/>
                  </a:schemeClr>
                </a:solidFill>
                <a:latin typeface="BentonSans Light" panose="02000404020000020004" pitchFamily="2" charset="0"/>
              </a:rPr>
              <a:t>Create a cohort group, for example first time customers</a:t>
            </a:r>
            <a:endParaRPr lang="en-US" sz="3600" dirty="0">
              <a:solidFill>
                <a:schemeClr val="tx1">
                  <a:lumMod val="65000"/>
                  <a:lumOff val="35000"/>
                </a:schemeClr>
              </a:solidFill>
              <a:latin typeface="BentonSans Light" panose="02000404020000020004"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050" y="4414839"/>
            <a:ext cx="5086350" cy="3814762"/>
          </a:xfrm>
          <a:prstGeom prst="rect">
            <a:avLst/>
          </a:prstGeom>
        </p:spPr>
      </p:pic>
      <p:sp>
        <p:nvSpPr>
          <p:cNvPr id="5" name="Text Placeholder 1"/>
          <p:cNvSpPr txBox="1">
            <a:spLocks/>
          </p:cNvSpPr>
          <p:nvPr/>
        </p:nvSpPr>
        <p:spPr>
          <a:xfrm>
            <a:off x="806177" y="436216"/>
            <a:ext cx="13106400" cy="677108"/>
          </a:xfrm>
          <a:prstGeom prst="rect">
            <a:avLst/>
          </a:prstGeom>
        </p:spPr>
        <p:txBody>
          <a:bodyPr vert="horz" lIns="91440" tIns="45720" rIns="91440" bIns="45720" rtlCol="0" anchor="ctr"/>
          <a:lstStyle>
            <a:defPPr>
              <a:defRPr lang="en-US"/>
            </a:defPPr>
            <a:lvl1pPr marL="0" algn="r" defTabSz="1306221" rtl="0" eaLnBrk="1" latinLnBrk="0" hangingPunct="1">
              <a:defRPr sz="1440" kern="1200">
                <a:solidFill>
                  <a:schemeClr val="tx1">
                    <a:tint val="75000"/>
                  </a:schemeClr>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a:lstStyle>
          <a:p>
            <a:pPr algn="l"/>
            <a:r>
              <a:rPr lang="en-US" sz="4400" dirty="0" smtClean="0">
                <a:solidFill>
                  <a:srgbClr val="080808"/>
                </a:solidFill>
                <a:latin typeface="BentonSans" panose="02000504020000020004" pitchFamily="2" charset="0"/>
              </a:rPr>
              <a:t>Cohort Analysis</a:t>
            </a:r>
            <a:endParaRPr lang="en-US" sz="4400" dirty="0">
              <a:solidFill>
                <a:srgbClr val="080808"/>
              </a:solidFill>
              <a:latin typeface="BentonSans" panose="02000504020000020004" pitchFamily="2" charset="0"/>
            </a:endParaRPr>
          </a:p>
        </p:txBody>
      </p:sp>
    </p:spTree>
    <p:extLst>
      <p:ext uri="{BB962C8B-B14F-4D97-AF65-F5344CB8AC3E}">
        <p14:creationId xmlns:p14="http://schemas.microsoft.com/office/powerpoint/2010/main" val="26155939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82" y="1209270"/>
            <a:ext cx="7818238" cy="5493812"/>
          </a:xfrm>
        </p:spPr>
        <p:txBody>
          <a:bodyPr/>
          <a:lstStyle/>
          <a:p>
            <a:r>
              <a:rPr lang="en-US" sz="3600" dirty="0">
                <a:solidFill>
                  <a:schemeClr val="bg1">
                    <a:lumMod val="75000"/>
                  </a:schemeClr>
                </a:solidFill>
              </a:rPr>
              <a:t>1. Human Visual Perception</a:t>
            </a:r>
            <a:r>
              <a:rPr lang="en-US" sz="2800" dirty="0" smtClean="0">
                <a:solidFill>
                  <a:schemeClr val="bg1">
                    <a:lumMod val="65000"/>
                  </a:schemeClr>
                </a:solidFill>
              </a:rPr>
              <a:t/>
            </a:r>
            <a:br>
              <a:rPr lang="en-US" sz="2800" dirty="0" smtClean="0">
                <a:solidFill>
                  <a:schemeClr val="bg1">
                    <a:lumMod val="65000"/>
                  </a:schemeClr>
                </a:solidFill>
              </a:rPr>
            </a:br>
            <a:r>
              <a:rPr lang="en-US" dirty="0">
                <a:solidFill>
                  <a:srgbClr val="080808"/>
                </a:solidFill>
              </a:rPr>
              <a:t/>
            </a:r>
            <a:br>
              <a:rPr lang="en-US" dirty="0">
                <a:solidFill>
                  <a:srgbClr val="080808"/>
                </a:solidFill>
              </a:rPr>
            </a:br>
            <a:r>
              <a:rPr lang="en-US" sz="3600" dirty="0">
                <a:solidFill>
                  <a:schemeClr val="bg1">
                    <a:lumMod val="75000"/>
                  </a:schemeClr>
                </a:solidFill>
              </a:rPr>
              <a:t>2. Visual Best Practice</a:t>
            </a:r>
            <a:r>
              <a:rPr lang="en-US" dirty="0">
                <a:solidFill>
                  <a:srgbClr val="080808"/>
                </a:solidFill>
              </a:rPr>
              <a:t/>
            </a:r>
            <a:br>
              <a:rPr lang="en-US" dirty="0">
                <a:solidFill>
                  <a:srgbClr val="080808"/>
                </a:solidFill>
              </a:rPr>
            </a:br>
            <a:r>
              <a:rPr lang="en-US" sz="3600" dirty="0" smtClean="0">
                <a:solidFill>
                  <a:schemeClr val="bg1">
                    <a:lumMod val="75000"/>
                  </a:schemeClr>
                </a:solidFill>
              </a:rPr>
              <a:t/>
            </a:r>
            <a:br>
              <a:rPr lang="en-US" sz="3600" dirty="0" smtClean="0">
                <a:solidFill>
                  <a:schemeClr val="bg1">
                    <a:lumMod val="75000"/>
                  </a:schemeClr>
                </a:solidFill>
              </a:rPr>
            </a:br>
            <a:r>
              <a:rPr lang="en-US" sz="3600" dirty="0">
                <a:solidFill>
                  <a:schemeClr val="bg1">
                    <a:lumMod val="75000"/>
                  </a:schemeClr>
                </a:solidFill>
              </a:rPr>
              <a:t>3. Visual Analysis</a:t>
            </a:r>
            <a:r>
              <a:rPr lang="en-US" sz="3600" dirty="0" smtClean="0">
                <a:solidFill>
                  <a:schemeClr val="bg1">
                    <a:lumMod val="75000"/>
                  </a:schemeClr>
                </a:solidFill>
              </a:rPr>
              <a:t/>
            </a:r>
            <a:br>
              <a:rPr lang="en-US" sz="3600" dirty="0" smtClean="0">
                <a:solidFill>
                  <a:schemeClr val="bg1">
                    <a:lumMod val="75000"/>
                  </a:schemeClr>
                </a:solidFill>
              </a:rPr>
            </a:br>
            <a:r>
              <a:rPr lang="en-US" sz="3600" dirty="0">
                <a:solidFill>
                  <a:schemeClr val="bg1">
                    <a:lumMod val="75000"/>
                  </a:schemeClr>
                </a:solidFill>
              </a:rPr>
              <a:t/>
            </a:r>
            <a:br>
              <a:rPr lang="en-US" sz="3600" dirty="0">
                <a:solidFill>
                  <a:schemeClr val="bg1">
                    <a:lumMod val="75000"/>
                  </a:schemeClr>
                </a:solidFill>
              </a:rPr>
            </a:br>
            <a:r>
              <a:rPr lang="en-US" dirty="0">
                <a:solidFill>
                  <a:srgbClr val="080808"/>
                </a:solidFill>
              </a:rPr>
              <a:t>4. </a:t>
            </a:r>
            <a:r>
              <a:rPr lang="en-US" dirty="0" smtClean="0">
                <a:solidFill>
                  <a:srgbClr val="080808"/>
                </a:solidFill>
              </a:rPr>
              <a:t>Good Dashboard Design</a:t>
            </a:r>
            <a:r>
              <a:rPr lang="en-US" sz="3600" dirty="0">
                <a:solidFill>
                  <a:schemeClr val="bg1">
                    <a:lumMod val="75000"/>
                  </a:schemeClr>
                </a:solidFill>
              </a:rPr>
              <a:t/>
            </a:r>
            <a:br>
              <a:rPr lang="en-US" sz="3600" dirty="0">
                <a:solidFill>
                  <a:schemeClr val="bg1">
                    <a:lumMod val="75000"/>
                  </a:schemeClr>
                </a:solidFill>
              </a:rPr>
            </a:br>
            <a:r>
              <a:rPr lang="en-US" sz="3600" dirty="0">
                <a:solidFill>
                  <a:schemeClr val="bg1">
                    <a:lumMod val="75000"/>
                  </a:schemeClr>
                </a:solidFill>
              </a:rPr>
              <a:t/>
            </a:r>
            <a:br>
              <a:rPr lang="en-US" sz="3600" dirty="0">
                <a:solidFill>
                  <a:schemeClr val="bg1">
                    <a:lumMod val="75000"/>
                  </a:schemeClr>
                </a:solidFill>
              </a:rPr>
            </a:br>
            <a:r>
              <a:rPr lang="en-US" sz="3600" dirty="0" smtClean="0">
                <a:solidFill>
                  <a:schemeClr val="bg1">
                    <a:lumMod val="75000"/>
                  </a:schemeClr>
                </a:solidFill>
              </a:rPr>
              <a:t>5. Guided Analytics</a:t>
            </a:r>
            <a:endParaRPr lang="en-US" sz="3600" dirty="0">
              <a:solidFill>
                <a:schemeClr val="bg1">
                  <a:lumMod val="75000"/>
                </a:schemeClr>
              </a:solidFill>
            </a:endParaRPr>
          </a:p>
        </p:txBody>
      </p:sp>
    </p:spTree>
    <p:extLst>
      <p:ext uri="{BB962C8B-B14F-4D97-AF65-F5344CB8AC3E}">
        <p14:creationId xmlns:p14="http://schemas.microsoft.com/office/powerpoint/2010/main" val="127240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22000" r="-22000"/>
          </a:stretch>
        </a:blipFill>
        <a:effectLst/>
      </p:bgPr>
    </p:bg>
    <p:spTree>
      <p:nvGrpSpPr>
        <p:cNvPr id="1" name=""/>
        <p:cNvGrpSpPr/>
        <p:nvPr/>
      </p:nvGrpSpPr>
      <p:grpSpPr>
        <a:xfrm>
          <a:off x="0" y="0"/>
          <a:ext cx="0" cy="0"/>
          <a:chOff x="0" y="0"/>
          <a:chExt cx="0" cy="0"/>
        </a:xfrm>
      </p:grpSpPr>
      <p:sp>
        <p:nvSpPr>
          <p:cNvPr id="4" name="Text Placeholder 1"/>
          <p:cNvSpPr txBox="1">
            <a:spLocks/>
          </p:cNvSpPr>
          <p:nvPr/>
        </p:nvSpPr>
        <p:spPr>
          <a:xfrm>
            <a:off x="806177" y="436216"/>
            <a:ext cx="13106400" cy="677108"/>
          </a:xfrm>
          <a:prstGeom prst="rect">
            <a:avLst/>
          </a:prstGeom>
        </p:spPr>
        <p:txBody>
          <a:bodyPr vert="horz" lIns="91440" tIns="45720" rIns="91440" bIns="45720" rtlCol="0" anchor="ctr"/>
          <a:lstStyle>
            <a:defPPr>
              <a:defRPr lang="en-US"/>
            </a:defPPr>
            <a:lvl1pPr marL="0" algn="r" defTabSz="1306221" rtl="0" eaLnBrk="1" latinLnBrk="0" hangingPunct="1">
              <a:defRPr sz="1440" kern="1200">
                <a:solidFill>
                  <a:schemeClr val="tx1">
                    <a:tint val="75000"/>
                  </a:schemeClr>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a:lstStyle>
          <a:p>
            <a:pPr algn="l"/>
            <a:r>
              <a:rPr lang="en-US" sz="4400" dirty="0" smtClean="0">
                <a:solidFill>
                  <a:srgbClr val="080808"/>
                </a:solidFill>
                <a:latin typeface="BentonSans" panose="02000504020000020004" pitchFamily="2" charset="0"/>
              </a:rPr>
              <a:t>What’s your story?</a:t>
            </a:r>
            <a:endParaRPr lang="en-US" sz="4400" dirty="0">
              <a:solidFill>
                <a:srgbClr val="080808"/>
              </a:solidFill>
              <a:latin typeface="BentonSans" panose="02000504020000020004" pitchFamily="2" charset="0"/>
            </a:endParaRPr>
          </a:p>
        </p:txBody>
      </p:sp>
    </p:spTree>
    <p:extLst>
      <p:ext uri="{BB962C8B-B14F-4D97-AF65-F5344CB8AC3E}">
        <p14:creationId xmlns:p14="http://schemas.microsoft.com/office/powerpoint/2010/main" val="25189236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6267" y="1692788"/>
            <a:ext cx="11599333" cy="2908489"/>
          </a:xfrm>
        </p:spPr>
        <p:txBody>
          <a:bodyPr/>
          <a:lstStyle/>
          <a:p>
            <a:pPr algn="ctr"/>
            <a:r>
              <a:rPr lang="en-US" sz="4200" dirty="0" smtClean="0">
                <a:solidFill>
                  <a:srgbClr val="080808"/>
                </a:solidFill>
                <a:latin typeface="BentonSans Light" panose="02000404020000020004" pitchFamily="2" charset="0"/>
              </a:rPr>
              <a:t>“A </a:t>
            </a:r>
            <a:r>
              <a:rPr lang="en-US" sz="4200" dirty="0">
                <a:solidFill>
                  <a:srgbClr val="080808"/>
                </a:solidFill>
                <a:latin typeface="BentonSans Light" panose="02000404020000020004" pitchFamily="2" charset="0"/>
              </a:rPr>
              <a:t>dashboard is a visual display of the most important information needed to </a:t>
            </a:r>
            <a:r>
              <a:rPr lang="en-US" sz="4200" b="1" dirty="0">
                <a:solidFill>
                  <a:srgbClr val="080808"/>
                </a:solidFill>
                <a:latin typeface="BentonSans Light" panose="02000404020000020004" pitchFamily="2" charset="0"/>
              </a:rPr>
              <a:t>achieve one or more objectives</a:t>
            </a:r>
            <a:r>
              <a:rPr lang="en-US" sz="4200" dirty="0">
                <a:solidFill>
                  <a:srgbClr val="080808"/>
                </a:solidFill>
                <a:latin typeface="BentonSans Light" panose="02000404020000020004" pitchFamily="2" charset="0"/>
              </a:rPr>
              <a:t>; consolidated and arranged on a single screen so the information can be monitored at a </a:t>
            </a:r>
            <a:r>
              <a:rPr lang="en-US" sz="4200" dirty="0" smtClean="0">
                <a:solidFill>
                  <a:srgbClr val="080808"/>
                </a:solidFill>
                <a:latin typeface="BentonSans Light" panose="02000404020000020004" pitchFamily="2" charset="0"/>
              </a:rPr>
              <a:t>glance”</a:t>
            </a:r>
            <a:endParaRPr lang="en-US" sz="4200" dirty="0">
              <a:solidFill>
                <a:srgbClr val="080808"/>
              </a:solidFill>
              <a:latin typeface="BentonSans Light" panose="02000404020000020004" pitchFamily="2" charset="0"/>
            </a:endParaRPr>
          </a:p>
        </p:txBody>
      </p:sp>
      <p:sp>
        <p:nvSpPr>
          <p:cNvPr id="3" name="Text Placeholder 2"/>
          <p:cNvSpPr>
            <a:spLocks noGrp="1"/>
          </p:cNvSpPr>
          <p:nvPr>
            <p:ph type="body" sz="quarter" idx="11"/>
          </p:nvPr>
        </p:nvSpPr>
        <p:spPr>
          <a:xfrm>
            <a:off x="4478866" y="5071533"/>
            <a:ext cx="8077200" cy="861774"/>
          </a:xfrm>
        </p:spPr>
        <p:txBody>
          <a:bodyPr/>
          <a:lstStyle/>
          <a:p>
            <a:pPr algn="r"/>
            <a:r>
              <a:rPr lang="en-US" sz="2000" dirty="0" smtClean="0"/>
              <a:t>Stephen Few</a:t>
            </a:r>
          </a:p>
          <a:p>
            <a:pPr algn="r"/>
            <a:r>
              <a:rPr lang="en-US" sz="1500" dirty="0" smtClean="0">
                <a:latin typeface="BentonSans Light" panose="02000404020000020004" pitchFamily="2" charset="0"/>
              </a:rPr>
              <a:t>Author</a:t>
            </a:r>
          </a:p>
          <a:p>
            <a:pPr algn="r"/>
            <a:r>
              <a:rPr lang="en-US" sz="1500" dirty="0" smtClean="0">
                <a:latin typeface="BentonSans Light" panose="02000404020000020004" pitchFamily="2" charset="0"/>
              </a:rPr>
              <a:t>Information Dashboard Design</a:t>
            </a:r>
            <a:endParaRPr lang="en-US" sz="1500" dirty="0">
              <a:latin typeface="BentonSans Light" panose="02000404020000020004" pitchFamily="2" charset="0"/>
            </a:endParaRPr>
          </a:p>
        </p:txBody>
      </p:sp>
    </p:spTree>
    <p:extLst>
      <p:ext uri="{BB962C8B-B14F-4D97-AF65-F5344CB8AC3E}">
        <p14:creationId xmlns:p14="http://schemas.microsoft.com/office/powerpoint/2010/main" val="1213943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raq Bloody Toll original">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383" y="35245"/>
            <a:ext cx="5339072" cy="78196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Bars down and red">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97"/>
          <a:stretch/>
        </p:blipFill>
        <p:spPr bwMode="auto">
          <a:xfrm>
            <a:off x="4169182" y="1051563"/>
            <a:ext cx="5382268" cy="6803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Deaths on the decline"/>
          <p:cNvSpPr txBox="1"/>
          <p:nvPr/>
        </p:nvSpPr>
        <p:spPr>
          <a:xfrm>
            <a:off x="4204980" y="423698"/>
            <a:ext cx="5317476" cy="535531"/>
          </a:xfrm>
          <a:prstGeom prst="rect">
            <a:avLst/>
          </a:prstGeom>
          <a:solidFill>
            <a:schemeClr val="bg1"/>
          </a:solidFill>
        </p:spPr>
        <p:txBody>
          <a:bodyPr wrap="square" rtlCol="0">
            <a:spAutoFit/>
          </a:bodyPr>
          <a:lstStyle/>
          <a:p>
            <a:pPr algn="ctr"/>
            <a:r>
              <a:rPr lang="en-GB" sz="2880" dirty="0">
                <a:solidFill>
                  <a:srgbClr val="151112"/>
                </a:solidFill>
                <a:latin typeface="Century" panose="02040604050505020304" pitchFamily="18" charset="0"/>
                <a:cs typeface="FrankRuehl" panose="020E0503060101010101" pitchFamily="34" charset="-79"/>
              </a:rPr>
              <a:t>Iraq: Deaths on the decline</a:t>
            </a:r>
          </a:p>
        </p:txBody>
      </p:sp>
      <p:pic>
        <p:nvPicPr>
          <p:cNvPr id="10" name="Bars up and red">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97"/>
          <a:stretch/>
        </p:blipFill>
        <p:spPr bwMode="auto">
          <a:xfrm rot="10800000" flipH="1">
            <a:off x="4169182" y="977696"/>
            <a:ext cx="5382268" cy="6803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Bars up and blue">
            <a:hlinkClick r:id="rId3"/>
          </p:cNvPr>
          <p:cNvPicPr>
            <a:picLocks noChangeAspect="1" noChangeArrowheads="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t="12997"/>
          <a:stretch/>
        </p:blipFill>
        <p:spPr bwMode="auto">
          <a:xfrm rot="10800000" flipH="1">
            <a:off x="4219181" y="977694"/>
            <a:ext cx="5317475" cy="6803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207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10800000">
                                      <p:cBhvr>
                                        <p:cTn id="10" dur="2000" fill="hold"/>
                                        <p:tgtEl>
                                          <p:spTgt spid="6"/>
                                        </p:tgtEl>
                                        <p:attrNameLst>
                                          <p:attrName>r</p:attrName>
                                        </p:attrNameLst>
                                      </p:cBhvr>
                                    </p:animRot>
                                  </p:childTnLst>
                                </p:cTn>
                              </p:par>
                            </p:childTnLst>
                          </p:cTn>
                        </p:par>
                        <p:par>
                          <p:cTn id="11" fill="hold">
                            <p:stCondLst>
                              <p:cond delay="2000"/>
                            </p:stCondLst>
                            <p:childTnLst>
                              <p:par>
                                <p:cTn id="12" presetID="10" presetClass="exit" presetSubtype="0" fill="hold" nodeType="afterEffect">
                                  <p:stCondLst>
                                    <p:cond delay="500"/>
                                  </p:stCondLst>
                                  <p:childTnLst>
                                    <p:animEffect transition="out" filter="fade">
                                      <p:cBhvr>
                                        <p:cTn id="13" dur="2000"/>
                                        <p:tgtEl>
                                          <p:spTgt spid="6"/>
                                        </p:tgtEl>
                                      </p:cBhvr>
                                    </p:animEffect>
                                    <p:set>
                                      <p:cBhvr>
                                        <p:cTn id="14" dur="1" fill="hold">
                                          <p:stCondLst>
                                            <p:cond delay="1999"/>
                                          </p:stCondLst>
                                        </p:cTn>
                                        <p:tgtEl>
                                          <p:spTgt spid="6"/>
                                        </p:tgtEl>
                                        <p:attrNameLst>
                                          <p:attrName>style.visibility</p:attrName>
                                        </p:attrNameLst>
                                      </p:cBhvr>
                                      <p:to>
                                        <p:strVal val="hidden"/>
                                      </p:to>
                                    </p:set>
                                  </p:childTnLst>
                                </p:cTn>
                              </p:par>
                              <p:par>
                                <p:cTn id="15" presetID="10"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58576" y="1310843"/>
            <a:ext cx="9709423" cy="646331"/>
          </a:xfrm>
          <a:prstGeom prst="rect">
            <a:avLst/>
          </a:prstGeom>
          <a:noFill/>
        </p:spPr>
        <p:txBody>
          <a:bodyPr wrap="square" rtlCol="0">
            <a:spAutoFit/>
          </a:bodyPr>
          <a:lstStyle/>
          <a:p>
            <a:r>
              <a:rPr lang="en-US" sz="3600" dirty="0">
                <a:solidFill>
                  <a:schemeClr val="tx1">
                    <a:lumMod val="65000"/>
                    <a:lumOff val="35000"/>
                  </a:schemeClr>
                </a:solidFill>
                <a:latin typeface="BentonSans Light" panose="02000404020000020004" pitchFamily="2" charset="0"/>
              </a:rPr>
              <a:t>Dashboards should pass the 5-second test</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50" y="2282190"/>
            <a:ext cx="7690349" cy="5520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1"/>
          <p:cNvSpPr txBox="1">
            <a:spLocks/>
          </p:cNvSpPr>
          <p:nvPr/>
        </p:nvSpPr>
        <p:spPr>
          <a:xfrm>
            <a:off x="958577" y="588616"/>
            <a:ext cx="13106400" cy="677108"/>
          </a:xfrm>
          <a:prstGeom prst="rect">
            <a:avLst/>
          </a:prstGeom>
        </p:spPr>
        <p:txBody>
          <a:bodyPr vert="horz" lIns="91440" tIns="45720" rIns="91440" bIns="45720" rtlCol="0" anchor="ctr"/>
          <a:lstStyle>
            <a:defPPr>
              <a:defRPr lang="en-US"/>
            </a:defPPr>
            <a:lvl1pPr marL="0" algn="r" defTabSz="1306221" rtl="0" eaLnBrk="1" latinLnBrk="0" hangingPunct="1">
              <a:defRPr sz="1440" kern="1200">
                <a:solidFill>
                  <a:schemeClr val="tx1">
                    <a:tint val="75000"/>
                  </a:schemeClr>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a:lstStyle>
          <a:p>
            <a:pPr algn="l"/>
            <a:r>
              <a:rPr lang="en-US" sz="4400" dirty="0" smtClean="0">
                <a:solidFill>
                  <a:srgbClr val="080808"/>
                </a:solidFill>
                <a:latin typeface="BentonSans" panose="02000504020000020004" pitchFamily="2" charset="0"/>
              </a:rPr>
              <a:t>Dashboards</a:t>
            </a:r>
            <a:endParaRPr lang="en-US" sz="4400" dirty="0">
              <a:solidFill>
                <a:srgbClr val="080808"/>
              </a:solidFill>
              <a:latin typeface="BentonSans" panose="02000504020000020004" pitchFamily="2" charset="0"/>
            </a:endParaRPr>
          </a:p>
        </p:txBody>
      </p:sp>
    </p:spTree>
    <p:extLst>
      <p:ext uri="{BB962C8B-B14F-4D97-AF65-F5344CB8AC3E}">
        <p14:creationId xmlns:p14="http://schemas.microsoft.com/office/powerpoint/2010/main" val="22484246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351313" y="219398"/>
            <a:ext cx="10333909" cy="7782942"/>
            <a:chOff x="253721" y="-51383"/>
            <a:chExt cx="9195079" cy="6925236"/>
          </a:xfrm>
        </p:grpSpPr>
        <p:sp>
          <p:nvSpPr>
            <p:cNvPr id="2" name="TextBox 1"/>
            <p:cNvSpPr txBox="1"/>
            <p:nvPr/>
          </p:nvSpPr>
          <p:spPr>
            <a:xfrm>
              <a:off x="253722" y="5185544"/>
              <a:ext cx="1524000" cy="1068049"/>
            </a:xfrm>
            <a:prstGeom prst="rect">
              <a:avLst/>
            </a:prstGeom>
            <a:noFill/>
            <a:ln>
              <a:noFill/>
            </a:ln>
          </p:spPr>
          <p:txBody>
            <a:bodyPr wrap="square" rtlCol="0">
              <a:spAutoFit/>
            </a:bodyPr>
            <a:lstStyle/>
            <a:p>
              <a:r>
                <a:rPr lang="en-US" sz="4000" dirty="0" smtClean="0">
                  <a:solidFill>
                    <a:schemeClr val="tx2">
                      <a:lumMod val="75000"/>
                    </a:schemeClr>
                  </a:solidFill>
                  <a:latin typeface="Century Gothic" panose="020B0502020202020204" pitchFamily="34" charset="0"/>
                </a:rPr>
                <a:t>4</a:t>
              </a:r>
            </a:p>
            <a:p>
              <a:r>
                <a:rPr lang="en-US" sz="1600" dirty="0" smtClean="0">
                  <a:solidFill>
                    <a:srgbClr val="C00000"/>
                  </a:solidFill>
                  <a:latin typeface="Century Gothic" panose="020B0502020202020204" pitchFamily="34" charset="0"/>
                </a:rPr>
                <a:t>Data Ink Ratio</a:t>
              </a:r>
            </a:p>
            <a:p>
              <a:r>
                <a:rPr lang="en-US" sz="1600" dirty="0" smtClean="0">
                  <a:solidFill>
                    <a:srgbClr val="C00000"/>
                  </a:solidFill>
                  <a:latin typeface="Century Gothic" panose="020B0502020202020204" pitchFamily="34" charset="0"/>
                </a:rPr>
                <a:t>Minimal color</a:t>
              </a:r>
              <a:endParaRPr lang="en-US" sz="1600" dirty="0">
                <a:solidFill>
                  <a:srgbClr val="C00000"/>
                </a:solidFill>
                <a:latin typeface="Century Gothic" panose="020B0502020202020204" pitchFamily="34" charset="0"/>
              </a:endParaRPr>
            </a:p>
          </p:txBody>
        </p:sp>
        <p:sp>
          <p:nvSpPr>
            <p:cNvPr id="3" name="TextBox 2"/>
            <p:cNvSpPr txBox="1"/>
            <p:nvPr/>
          </p:nvSpPr>
          <p:spPr>
            <a:xfrm>
              <a:off x="253722" y="3997880"/>
              <a:ext cx="2147461" cy="848961"/>
            </a:xfrm>
            <a:prstGeom prst="rect">
              <a:avLst/>
            </a:prstGeom>
            <a:noFill/>
            <a:ln>
              <a:noFill/>
            </a:ln>
          </p:spPr>
          <p:txBody>
            <a:bodyPr wrap="square" rtlCol="0">
              <a:spAutoFit/>
            </a:bodyPr>
            <a:lstStyle/>
            <a:p>
              <a:r>
                <a:rPr lang="en-US" sz="4000" dirty="0" smtClean="0">
                  <a:solidFill>
                    <a:schemeClr val="tx2">
                      <a:lumMod val="75000"/>
                    </a:schemeClr>
                  </a:solidFill>
                  <a:latin typeface="Century Gothic" panose="020B0502020202020204" pitchFamily="34" charset="0"/>
                </a:rPr>
                <a:t>3</a:t>
              </a:r>
            </a:p>
            <a:p>
              <a:r>
                <a:rPr lang="en-US" sz="1600" dirty="0" smtClean="0">
                  <a:solidFill>
                    <a:srgbClr val="C00000"/>
                  </a:solidFill>
                  <a:latin typeface="Century Gothic" panose="020B0502020202020204" pitchFamily="34" charset="0"/>
                </a:rPr>
                <a:t>At-a-glance </a:t>
              </a:r>
              <a:r>
                <a:rPr lang="en-US" sz="1600" dirty="0">
                  <a:solidFill>
                    <a:srgbClr val="C00000"/>
                  </a:solidFill>
                  <a:latin typeface="Century Gothic" panose="020B0502020202020204" pitchFamily="34" charset="0"/>
                </a:rPr>
                <a:t>: no </a:t>
              </a:r>
              <a:r>
                <a:rPr lang="en-US" sz="1600" dirty="0" smtClean="0">
                  <a:solidFill>
                    <a:srgbClr val="C00000"/>
                  </a:solidFill>
                  <a:latin typeface="Century Gothic" panose="020B0502020202020204" pitchFamily="34" charset="0"/>
                </a:rPr>
                <a:t>scroll</a:t>
              </a:r>
              <a:endParaRPr lang="en-US" sz="1600" dirty="0">
                <a:solidFill>
                  <a:srgbClr val="C00000"/>
                </a:solidFill>
                <a:latin typeface="Century Gothic" panose="020B0502020202020204" pitchFamily="34" charset="0"/>
              </a:endParaRPr>
            </a:p>
          </p:txBody>
        </p:sp>
        <p:sp>
          <p:nvSpPr>
            <p:cNvPr id="4" name="TextBox 3"/>
            <p:cNvSpPr txBox="1"/>
            <p:nvPr/>
          </p:nvSpPr>
          <p:spPr>
            <a:xfrm>
              <a:off x="253721" y="1016666"/>
              <a:ext cx="2147461" cy="1068049"/>
            </a:xfrm>
            <a:prstGeom prst="rect">
              <a:avLst/>
            </a:prstGeom>
            <a:noFill/>
            <a:ln>
              <a:noFill/>
            </a:ln>
          </p:spPr>
          <p:txBody>
            <a:bodyPr wrap="square" rtlCol="0">
              <a:spAutoFit/>
            </a:bodyPr>
            <a:lstStyle/>
            <a:p>
              <a:r>
                <a:rPr lang="en-US" sz="4000" dirty="0" smtClean="0">
                  <a:solidFill>
                    <a:schemeClr val="tx2">
                      <a:lumMod val="75000"/>
                    </a:schemeClr>
                  </a:solidFill>
                  <a:latin typeface="Century Gothic" panose="020B0502020202020204" pitchFamily="34" charset="0"/>
                </a:rPr>
                <a:t>1</a:t>
              </a:r>
            </a:p>
            <a:p>
              <a:r>
                <a:rPr lang="en-US" sz="1600" dirty="0" smtClean="0">
                  <a:solidFill>
                    <a:srgbClr val="C00000"/>
                  </a:solidFill>
                  <a:latin typeface="Century Gothic" panose="020B0502020202020204" pitchFamily="34" charset="0"/>
                </a:rPr>
                <a:t>Most </a:t>
              </a:r>
              <a:r>
                <a:rPr lang="en-US" sz="1600" dirty="0">
                  <a:solidFill>
                    <a:srgbClr val="C00000"/>
                  </a:solidFill>
                  <a:latin typeface="Century Gothic" panose="020B0502020202020204" pitchFamily="34" charset="0"/>
                </a:rPr>
                <a:t>important view goes on top or top-left</a:t>
              </a:r>
            </a:p>
          </p:txBody>
        </p:sp>
        <p:sp>
          <p:nvSpPr>
            <p:cNvPr id="5" name="TextBox 4"/>
            <p:cNvSpPr txBox="1"/>
            <p:nvPr/>
          </p:nvSpPr>
          <p:spPr>
            <a:xfrm>
              <a:off x="7520388" y="2765721"/>
              <a:ext cx="1928412" cy="1068049"/>
            </a:xfrm>
            <a:prstGeom prst="rect">
              <a:avLst/>
            </a:prstGeom>
            <a:noFill/>
            <a:ln>
              <a:noFill/>
            </a:ln>
          </p:spPr>
          <p:txBody>
            <a:bodyPr wrap="square" rtlCol="0">
              <a:spAutoFit/>
            </a:bodyPr>
            <a:lstStyle/>
            <a:p>
              <a:r>
                <a:rPr lang="en-US" sz="4000" dirty="0" smtClean="0">
                  <a:solidFill>
                    <a:schemeClr val="tx2">
                      <a:lumMod val="75000"/>
                    </a:schemeClr>
                  </a:solidFill>
                  <a:latin typeface="Century Gothic" panose="020B0502020202020204" pitchFamily="34" charset="0"/>
                </a:rPr>
                <a:t>7</a:t>
              </a:r>
            </a:p>
            <a:p>
              <a:r>
                <a:rPr lang="en-US" sz="1600" dirty="0" smtClean="0">
                  <a:solidFill>
                    <a:srgbClr val="C00000"/>
                  </a:solidFill>
                  <a:latin typeface="Century Gothic" panose="020B0502020202020204" pitchFamily="34" charset="0"/>
                </a:rPr>
                <a:t>Legends </a:t>
              </a:r>
              <a:r>
                <a:rPr lang="en-US" sz="1600" dirty="0">
                  <a:solidFill>
                    <a:srgbClr val="C00000"/>
                  </a:solidFill>
                  <a:latin typeface="Century Gothic" panose="020B0502020202020204" pitchFamily="34" charset="0"/>
                </a:rPr>
                <a:t>go near their views</a:t>
              </a:r>
            </a:p>
          </p:txBody>
        </p:sp>
        <p:sp>
          <p:nvSpPr>
            <p:cNvPr id="6" name="TextBox 5"/>
            <p:cNvSpPr txBox="1"/>
            <p:nvPr/>
          </p:nvSpPr>
          <p:spPr>
            <a:xfrm>
              <a:off x="7520388" y="1220046"/>
              <a:ext cx="1928412" cy="1068049"/>
            </a:xfrm>
            <a:prstGeom prst="rect">
              <a:avLst/>
            </a:prstGeom>
            <a:noFill/>
            <a:ln>
              <a:noFill/>
            </a:ln>
          </p:spPr>
          <p:txBody>
            <a:bodyPr wrap="square" rtlCol="0">
              <a:spAutoFit/>
            </a:bodyPr>
            <a:lstStyle/>
            <a:p>
              <a:r>
                <a:rPr lang="en-US" sz="4000" dirty="0" smtClean="0">
                  <a:solidFill>
                    <a:schemeClr val="tx2">
                      <a:lumMod val="75000"/>
                    </a:schemeClr>
                  </a:solidFill>
                  <a:latin typeface="Century Gothic" panose="020B0502020202020204" pitchFamily="34" charset="0"/>
                </a:rPr>
                <a:t>6</a:t>
              </a:r>
            </a:p>
            <a:p>
              <a:r>
                <a:rPr lang="en-US" sz="1600" dirty="0" smtClean="0">
                  <a:solidFill>
                    <a:srgbClr val="C00000"/>
                  </a:solidFill>
                  <a:latin typeface="Century Gothic" panose="020B0502020202020204" pitchFamily="34" charset="0"/>
                </a:rPr>
                <a:t>Use </a:t>
              </a:r>
              <a:r>
                <a:rPr lang="en-US" sz="1600" dirty="0">
                  <a:solidFill>
                    <a:srgbClr val="C00000"/>
                  </a:solidFill>
                  <a:latin typeface="Century Gothic" panose="020B0502020202020204" pitchFamily="34" charset="0"/>
                </a:rPr>
                <a:t>5 views or fewer </a:t>
              </a:r>
              <a:r>
                <a:rPr lang="en-US" sz="1600" dirty="0" smtClean="0">
                  <a:solidFill>
                    <a:srgbClr val="C00000"/>
                  </a:solidFill>
                  <a:latin typeface="Century Gothic" panose="020B0502020202020204" pitchFamily="34" charset="0"/>
                </a:rPr>
                <a:t>in dashboards</a:t>
              </a:r>
              <a:endParaRPr lang="en-US" sz="1600" dirty="0">
                <a:solidFill>
                  <a:srgbClr val="C00000"/>
                </a:solidFill>
                <a:latin typeface="Century Gothic" panose="020B0502020202020204" pitchFamily="34" charset="0"/>
              </a:endParaRP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081" y="22479"/>
              <a:ext cx="4845490" cy="6851374"/>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8" name="TextBox 7"/>
            <p:cNvSpPr txBox="1"/>
            <p:nvPr/>
          </p:nvSpPr>
          <p:spPr>
            <a:xfrm>
              <a:off x="255158" y="2698532"/>
              <a:ext cx="1982084" cy="1068049"/>
            </a:xfrm>
            <a:prstGeom prst="rect">
              <a:avLst/>
            </a:prstGeom>
            <a:noFill/>
            <a:ln>
              <a:noFill/>
            </a:ln>
          </p:spPr>
          <p:txBody>
            <a:bodyPr wrap="square" rtlCol="0">
              <a:spAutoFit/>
            </a:bodyPr>
            <a:lstStyle/>
            <a:p>
              <a:r>
                <a:rPr lang="en-US" sz="4000" dirty="0" smtClean="0">
                  <a:solidFill>
                    <a:schemeClr val="tx2">
                      <a:lumMod val="75000"/>
                    </a:schemeClr>
                  </a:solidFill>
                  <a:latin typeface="Century Gothic" panose="020B0502020202020204" pitchFamily="34" charset="0"/>
                </a:rPr>
                <a:t>2</a:t>
              </a:r>
            </a:p>
            <a:p>
              <a:r>
                <a:rPr lang="en-US" sz="1600" dirty="0" smtClean="0">
                  <a:solidFill>
                    <a:srgbClr val="C00000"/>
                  </a:solidFill>
                  <a:latin typeface="Century Gothic" panose="020B0502020202020204" pitchFamily="34" charset="0"/>
                </a:rPr>
                <a:t>Provide interactivity for user discovery</a:t>
              </a:r>
              <a:endParaRPr lang="en-US" sz="1600" dirty="0">
                <a:solidFill>
                  <a:srgbClr val="C00000"/>
                </a:solidFill>
                <a:latin typeface="Century Gothic" panose="020B0502020202020204" pitchFamily="34" charset="0"/>
              </a:endParaRPr>
            </a:p>
          </p:txBody>
        </p:sp>
        <p:sp>
          <p:nvSpPr>
            <p:cNvPr id="12" name="TextBox 11"/>
            <p:cNvSpPr txBox="1"/>
            <p:nvPr/>
          </p:nvSpPr>
          <p:spPr>
            <a:xfrm>
              <a:off x="7520388" y="-51383"/>
              <a:ext cx="1631232" cy="1068049"/>
            </a:xfrm>
            <a:prstGeom prst="rect">
              <a:avLst/>
            </a:prstGeom>
            <a:noFill/>
            <a:ln>
              <a:noFill/>
            </a:ln>
          </p:spPr>
          <p:txBody>
            <a:bodyPr wrap="square" rtlCol="0">
              <a:spAutoFit/>
            </a:bodyPr>
            <a:lstStyle/>
            <a:p>
              <a:r>
                <a:rPr lang="en-US" altLang="zh-CN" sz="4000" dirty="0" smtClean="0">
                  <a:solidFill>
                    <a:schemeClr val="tx2">
                      <a:lumMod val="75000"/>
                    </a:schemeClr>
                  </a:solidFill>
                  <a:latin typeface="Century Gothic" panose="020B0502020202020204" pitchFamily="34" charset="0"/>
                </a:rPr>
                <a:t>5</a:t>
              </a:r>
            </a:p>
            <a:p>
              <a:r>
                <a:rPr lang="en-US" altLang="zh-CN" sz="1600" dirty="0" smtClean="0">
                  <a:solidFill>
                    <a:srgbClr val="C00000"/>
                  </a:solidFill>
                  <a:latin typeface="Century Gothic" panose="020B0502020202020204" pitchFamily="34" charset="0"/>
                </a:rPr>
                <a:t>Proper</a:t>
              </a:r>
              <a:r>
                <a:rPr lang="zh-CN" altLang="en-US" sz="1600" dirty="0">
                  <a:solidFill>
                    <a:srgbClr val="C00000"/>
                  </a:solidFill>
                  <a:latin typeface="Century Gothic" panose="020B0502020202020204" pitchFamily="34" charset="0"/>
                </a:rPr>
                <a:t> </a:t>
              </a:r>
              <a:r>
                <a:rPr lang="en-US" altLang="zh-CN" sz="1600" dirty="0" smtClean="0">
                  <a:solidFill>
                    <a:srgbClr val="C00000"/>
                  </a:solidFill>
                  <a:latin typeface="Century Gothic" panose="020B0502020202020204" pitchFamily="34" charset="0"/>
                </a:rPr>
                <a:t>header and instructions</a:t>
              </a:r>
              <a:endParaRPr lang="en-US" sz="1600" dirty="0">
                <a:solidFill>
                  <a:srgbClr val="C00000"/>
                </a:solidFill>
                <a:latin typeface="Century Gothic" panose="020B0502020202020204" pitchFamily="34" charset="0"/>
              </a:endParaRPr>
            </a:p>
          </p:txBody>
        </p:sp>
        <p:sp>
          <p:nvSpPr>
            <p:cNvPr id="13" name="TextBox 12"/>
            <p:cNvSpPr txBox="1"/>
            <p:nvPr/>
          </p:nvSpPr>
          <p:spPr>
            <a:xfrm>
              <a:off x="7520388" y="4414854"/>
              <a:ext cx="1928412" cy="848961"/>
            </a:xfrm>
            <a:prstGeom prst="rect">
              <a:avLst/>
            </a:prstGeom>
            <a:noFill/>
            <a:ln>
              <a:noFill/>
            </a:ln>
          </p:spPr>
          <p:txBody>
            <a:bodyPr wrap="square" rtlCol="0">
              <a:spAutoFit/>
            </a:bodyPr>
            <a:lstStyle/>
            <a:p>
              <a:r>
                <a:rPr lang="en-US" sz="4000" dirty="0" smtClean="0">
                  <a:solidFill>
                    <a:schemeClr val="tx2">
                      <a:lumMod val="75000"/>
                    </a:schemeClr>
                  </a:solidFill>
                  <a:latin typeface="Century Gothic" panose="020B0502020202020204" pitchFamily="34" charset="0"/>
                </a:rPr>
                <a:t>8</a:t>
              </a:r>
            </a:p>
            <a:p>
              <a:r>
                <a:rPr lang="en-US" sz="1600" dirty="0" smtClean="0">
                  <a:solidFill>
                    <a:srgbClr val="C00000"/>
                  </a:solidFill>
                  <a:latin typeface="Century Gothic" panose="020B0502020202020204" pitchFamily="34" charset="0"/>
                </a:rPr>
                <a:t>Consistent </a:t>
              </a:r>
              <a:r>
                <a:rPr lang="en-US" sz="1600" dirty="0">
                  <a:solidFill>
                    <a:srgbClr val="C00000"/>
                  </a:solidFill>
                  <a:latin typeface="Century Gothic" panose="020B0502020202020204" pitchFamily="34" charset="0"/>
                </a:rPr>
                <a:t>colors</a:t>
              </a:r>
            </a:p>
          </p:txBody>
        </p:sp>
        <p:sp>
          <p:nvSpPr>
            <p:cNvPr id="14" name="TextBox 13"/>
            <p:cNvSpPr txBox="1"/>
            <p:nvPr/>
          </p:nvSpPr>
          <p:spPr>
            <a:xfrm>
              <a:off x="7520388" y="5514835"/>
              <a:ext cx="1928412" cy="903734"/>
            </a:xfrm>
            <a:prstGeom prst="rect">
              <a:avLst/>
            </a:prstGeom>
            <a:noFill/>
            <a:ln>
              <a:noFill/>
            </a:ln>
          </p:spPr>
          <p:txBody>
            <a:bodyPr wrap="square" rtlCol="0">
              <a:spAutoFit/>
            </a:bodyPr>
            <a:lstStyle/>
            <a:p>
              <a:r>
                <a:rPr lang="en-US" sz="4400" dirty="0" smtClean="0">
                  <a:solidFill>
                    <a:schemeClr val="tx2">
                      <a:lumMod val="75000"/>
                    </a:schemeClr>
                  </a:solidFill>
                  <a:latin typeface="Century Gothic" panose="020B0502020202020204" pitchFamily="34" charset="0"/>
                </a:rPr>
                <a:t>9</a:t>
              </a:r>
            </a:p>
            <a:p>
              <a:r>
                <a:rPr lang="en-US" sz="1600" dirty="0" smtClean="0">
                  <a:solidFill>
                    <a:srgbClr val="C00000"/>
                  </a:solidFill>
                  <a:latin typeface="Century Gothic" panose="020B0502020202020204" pitchFamily="34" charset="0"/>
                </a:rPr>
                <a:t>Make use of tooltips</a:t>
              </a:r>
              <a:endParaRPr lang="en-US" sz="1600" dirty="0">
                <a:solidFill>
                  <a:srgbClr val="C00000"/>
                </a:solidFill>
                <a:latin typeface="Century Gothic" panose="020B0502020202020204" pitchFamily="34" charset="0"/>
              </a:endParaRPr>
            </a:p>
          </p:txBody>
        </p:sp>
      </p:grpSp>
    </p:spTree>
    <p:extLst>
      <p:ext uri="{BB962C8B-B14F-4D97-AF65-F5344CB8AC3E}">
        <p14:creationId xmlns:p14="http://schemas.microsoft.com/office/powerpoint/2010/main" val="22452839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82" y="1525510"/>
            <a:ext cx="7818238" cy="4861331"/>
          </a:xfrm>
        </p:spPr>
        <p:txBody>
          <a:bodyPr/>
          <a:lstStyle/>
          <a:p>
            <a:r>
              <a:rPr lang="en-US" sz="3600" dirty="0">
                <a:solidFill>
                  <a:schemeClr val="bg1">
                    <a:lumMod val="75000"/>
                  </a:schemeClr>
                </a:solidFill>
              </a:rPr>
              <a:t>1. Human Visual Perception</a:t>
            </a:r>
            <a:r>
              <a:rPr lang="en-US" sz="2800" dirty="0" smtClean="0">
                <a:solidFill>
                  <a:schemeClr val="bg1">
                    <a:lumMod val="65000"/>
                  </a:schemeClr>
                </a:solidFill>
              </a:rPr>
              <a:t/>
            </a:r>
            <a:br>
              <a:rPr lang="en-US" sz="2800" dirty="0" smtClean="0">
                <a:solidFill>
                  <a:schemeClr val="bg1">
                    <a:lumMod val="65000"/>
                  </a:schemeClr>
                </a:solidFill>
              </a:rPr>
            </a:br>
            <a:r>
              <a:rPr lang="en-US" dirty="0">
                <a:solidFill>
                  <a:srgbClr val="080808"/>
                </a:solidFill>
              </a:rPr>
              <a:t/>
            </a:r>
            <a:br>
              <a:rPr lang="en-US" dirty="0">
                <a:solidFill>
                  <a:srgbClr val="080808"/>
                </a:solidFill>
              </a:rPr>
            </a:br>
            <a:r>
              <a:rPr lang="en-US" sz="3600" dirty="0">
                <a:solidFill>
                  <a:schemeClr val="bg1">
                    <a:lumMod val="75000"/>
                  </a:schemeClr>
                </a:solidFill>
              </a:rPr>
              <a:t>2. Visual Best Practice</a:t>
            </a:r>
            <a:r>
              <a:rPr lang="en-US" dirty="0">
                <a:solidFill>
                  <a:srgbClr val="080808"/>
                </a:solidFill>
              </a:rPr>
              <a:t/>
            </a:r>
            <a:br>
              <a:rPr lang="en-US" dirty="0">
                <a:solidFill>
                  <a:srgbClr val="080808"/>
                </a:solidFill>
              </a:rPr>
            </a:br>
            <a:r>
              <a:rPr lang="en-US" sz="3600" dirty="0" smtClean="0">
                <a:solidFill>
                  <a:schemeClr val="bg1">
                    <a:lumMod val="75000"/>
                  </a:schemeClr>
                </a:solidFill>
              </a:rPr>
              <a:t/>
            </a:r>
            <a:br>
              <a:rPr lang="en-US" sz="3600" dirty="0" smtClean="0">
                <a:solidFill>
                  <a:schemeClr val="bg1">
                    <a:lumMod val="75000"/>
                  </a:schemeClr>
                </a:solidFill>
              </a:rPr>
            </a:br>
            <a:r>
              <a:rPr lang="en-US" sz="3600" dirty="0">
                <a:solidFill>
                  <a:schemeClr val="bg1">
                    <a:lumMod val="75000"/>
                  </a:schemeClr>
                </a:solidFill>
              </a:rPr>
              <a:t>3. Visual Analysis</a:t>
            </a:r>
            <a:r>
              <a:rPr lang="en-US" sz="3600" dirty="0" smtClean="0">
                <a:solidFill>
                  <a:schemeClr val="bg1">
                    <a:lumMod val="75000"/>
                  </a:schemeClr>
                </a:solidFill>
              </a:rPr>
              <a:t/>
            </a:r>
            <a:br>
              <a:rPr lang="en-US" sz="3600" dirty="0" smtClean="0">
                <a:solidFill>
                  <a:schemeClr val="bg1">
                    <a:lumMod val="75000"/>
                  </a:schemeClr>
                </a:solidFill>
              </a:rPr>
            </a:br>
            <a:r>
              <a:rPr lang="en-US" sz="3600" dirty="0">
                <a:solidFill>
                  <a:schemeClr val="bg1">
                    <a:lumMod val="75000"/>
                  </a:schemeClr>
                </a:solidFill>
              </a:rPr>
              <a:t/>
            </a:r>
            <a:br>
              <a:rPr lang="en-US" sz="3600" dirty="0">
                <a:solidFill>
                  <a:schemeClr val="bg1">
                    <a:lumMod val="75000"/>
                  </a:schemeClr>
                </a:solidFill>
              </a:rPr>
            </a:br>
            <a:r>
              <a:rPr lang="en-US" sz="3600" dirty="0">
                <a:solidFill>
                  <a:schemeClr val="bg1">
                    <a:lumMod val="75000"/>
                  </a:schemeClr>
                </a:solidFill>
              </a:rPr>
              <a:t>4. Good Dashboard Design</a:t>
            </a:r>
            <a:br>
              <a:rPr lang="en-US" sz="3600" dirty="0">
                <a:solidFill>
                  <a:schemeClr val="bg1">
                    <a:lumMod val="75000"/>
                  </a:schemeClr>
                </a:solidFill>
              </a:rPr>
            </a:br>
            <a:r>
              <a:rPr lang="en-US" sz="3600" dirty="0">
                <a:solidFill>
                  <a:schemeClr val="bg1">
                    <a:lumMod val="75000"/>
                  </a:schemeClr>
                </a:solidFill>
              </a:rPr>
              <a:t/>
            </a:r>
            <a:br>
              <a:rPr lang="en-US" sz="3600" dirty="0">
                <a:solidFill>
                  <a:schemeClr val="bg1">
                    <a:lumMod val="75000"/>
                  </a:schemeClr>
                </a:solidFill>
              </a:rPr>
            </a:br>
            <a:r>
              <a:rPr lang="en-US" dirty="0">
                <a:solidFill>
                  <a:srgbClr val="080808"/>
                </a:solidFill>
              </a:rPr>
              <a:t>5. Guided Analytics</a:t>
            </a:r>
          </a:p>
        </p:txBody>
      </p:sp>
    </p:spTree>
    <p:extLst>
      <p:ext uri="{BB962C8B-B14F-4D97-AF65-F5344CB8AC3E}">
        <p14:creationId xmlns:p14="http://schemas.microsoft.com/office/powerpoint/2010/main" val="4097703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112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9290" y="209550"/>
            <a:ext cx="4690109" cy="319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1"/>
          <p:cNvSpPr txBox="1">
            <a:spLocks/>
          </p:cNvSpPr>
          <p:nvPr/>
        </p:nvSpPr>
        <p:spPr>
          <a:xfrm>
            <a:off x="958577" y="588616"/>
            <a:ext cx="13106400" cy="677108"/>
          </a:xfrm>
          <a:prstGeom prst="rect">
            <a:avLst/>
          </a:prstGeom>
        </p:spPr>
        <p:txBody>
          <a:bodyPr vert="horz" lIns="91440" tIns="45720" rIns="91440" bIns="45720" rtlCol="0" anchor="ctr"/>
          <a:lstStyle>
            <a:defPPr>
              <a:defRPr lang="en-US"/>
            </a:defPPr>
            <a:lvl1pPr marL="0" algn="r" defTabSz="1306221" rtl="0" eaLnBrk="1" latinLnBrk="0" hangingPunct="1">
              <a:defRPr sz="1440" kern="1200">
                <a:solidFill>
                  <a:schemeClr val="tx1">
                    <a:tint val="75000"/>
                  </a:schemeClr>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a:lstStyle>
          <a:p>
            <a:pPr algn="l"/>
            <a:r>
              <a:rPr lang="en-US" sz="4400" dirty="0" smtClean="0">
                <a:solidFill>
                  <a:srgbClr val="080808"/>
                </a:solidFill>
                <a:latin typeface="BentonSans" panose="02000504020000020004" pitchFamily="2" charset="0"/>
              </a:rPr>
              <a:t>Telling a story to drive a point</a:t>
            </a:r>
            <a:endParaRPr lang="en-US" sz="4400" dirty="0">
              <a:solidFill>
                <a:srgbClr val="080808"/>
              </a:solidFill>
              <a:latin typeface="BentonSans" panose="02000504020000020004" pitchFamily="2" charset="0"/>
            </a:endParaRPr>
          </a:p>
        </p:txBody>
      </p:sp>
    </p:spTree>
    <p:extLst>
      <p:ext uri="{BB962C8B-B14F-4D97-AF65-F5344CB8AC3E}">
        <p14:creationId xmlns:p14="http://schemas.microsoft.com/office/powerpoint/2010/main" val="21930060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reeform 5"/>
          <p:cNvSpPr/>
          <p:nvPr/>
        </p:nvSpPr>
        <p:spPr>
          <a:xfrm>
            <a:off x="6304843" y="6082405"/>
            <a:ext cx="2304370" cy="796698"/>
          </a:xfrm>
          <a:custGeom>
            <a:avLst/>
            <a:gdLst>
              <a:gd name="connsiteX0" fmla="*/ 0 w 1247608"/>
              <a:gd name="connsiteY0" fmla="*/ 0 h 663915"/>
              <a:gd name="connsiteX1" fmla="*/ 915651 w 1247608"/>
              <a:gd name="connsiteY1" fmla="*/ 0 h 663915"/>
              <a:gd name="connsiteX2" fmla="*/ 1247608 w 1247608"/>
              <a:gd name="connsiteY2" fmla="*/ 331958 h 663915"/>
              <a:gd name="connsiteX3" fmla="*/ 915651 w 1247608"/>
              <a:gd name="connsiteY3" fmla="*/ 663915 h 663915"/>
              <a:gd name="connsiteX4" fmla="*/ 0 w 1247608"/>
              <a:gd name="connsiteY4" fmla="*/ 663915 h 663915"/>
              <a:gd name="connsiteX5" fmla="*/ 331958 w 1247608"/>
              <a:gd name="connsiteY5" fmla="*/ 331958 h 663915"/>
              <a:gd name="connsiteX6" fmla="*/ 0 w 1247608"/>
              <a:gd name="connsiteY6" fmla="*/ 0 h 66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608" h="663915">
                <a:moveTo>
                  <a:pt x="0" y="0"/>
                </a:moveTo>
                <a:lnTo>
                  <a:pt x="915651" y="0"/>
                </a:lnTo>
                <a:lnTo>
                  <a:pt x="1247608" y="331958"/>
                </a:lnTo>
                <a:lnTo>
                  <a:pt x="915651" y="663915"/>
                </a:lnTo>
                <a:lnTo>
                  <a:pt x="0" y="663915"/>
                </a:lnTo>
                <a:lnTo>
                  <a:pt x="331958" y="331958"/>
                </a:lnTo>
                <a:lnTo>
                  <a:pt x="0" y="0"/>
                </a:lnTo>
                <a:close/>
              </a:path>
            </a:pathLst>
          </a:custGeom>
          <a:solidFill>
            <a:srgbClr val="2CA02C"/>
          </a:solidFill>
        </p:spPr>
        <p:style>
          <a:lnRef idx="0">
            <a:schemeClr val="lt1">
              <a:hueOff val="0"/>
              <a:satOff val="0"/>
              <a:lumOff val="0"/>
              <a:alphaOff val="0"/>
            </a:schemeClr>
          </a:lnRef>
          <a:fillRef idx="3">
            <a:scrgbClr r="0" g="0" b="0"/>
          </a:fillRef>
          <a:effectRef idx="2">
            <a:schemeClr val="accent5">
              <a:hueOff val="-4966938"/>
              <a:satOff val="19906"/>
              <a:lumOff val="4314"/>
              <a:alphaOff val="0"/>
            </a:schemeClr>
          </a:effectRef>
          <a:fontRef idx="minor">
            <a:schemeClr val="lt1"/>
          </a:fontRef>
        </p:style>
        <p:txBody>
          <a:bodyPr spcFirstLastPara="0" vert="horz" wrap="square" lIns="475159" tIns="25603" rIns="423952" bIns="25603" numCol="1" spcCol="1270" anchor="ctr" anchorCtr="0">
            <a:noAutofit/>
          </a:bodyPr>
          <a:lstStyle/>
          <a:p>
            <a:pPr algn="ctr" defTabSz="853440">
              <a:lnSpc>
                <a:spcPct val="90000"/>
              </a:lnSpc>
              <a:spcBef>
                <a:spcPct val="0"/>
              </a:spcBef>
              <a:spcAft>
                <a:spcPct val="35000"/>
              </a:spcAft>
            </a:pPr>
            <a:r>
              <a:rPr lang="en-US" sz="1920" dirty="0">
                <a:solidFill>
                  <a:prstClr val="white"/>
                </a:solidFill>
                <a:latin typeface="BentonSans Light" panose="02000404020000020004" pitchFamily="2" charset="0"/>
              </a:rPr>
              <a:t>View</a:t>
            </a:r>
          </a:p>
        </p:txBody>
      </p:sp>
      <p:sp>
        <p:nvSpPr>
          <p:cNvPr id="7" name="Freeform 6"/>
          <p:cNvSpPr/>
          <p:nvPr/>
        </p:nvSpPr>
        <p:spPr>
          <a:xfrm>
            <a:off x="8497742" y="6286499"/>
            <a:ext cx="1103458" cy="412889"/>
          </a:xfrm>
          <a:custGeom>
            <a:avLst/>
            <a:gdLst>
              <a:gd name="connsiteX0" fmla="*/ 0 w 891257"/>
              <a:gd name="connsiteY0" fmla="*/ 0 h 356502"/>
              <a:gd name="connsiteX1" fmla="*/ 713006 w 891257"/>
              <a:gd name="connsiteY1" fmla="*/ 0 h 356502"/>
              <a:gd name="connsiteX2" fmla="*/ 891257 w 891257"/>
              <a:gd name="connsiteY2" fmla="*/ 178251 h 356502"/>
              <a:gd name="connsiteX3" fmla="*/ 713006 w 891257"/>
              <a:gd name="connsiteY3" fmla="*/ 356502 h 356502"/>
              <a:gd name="connsiteX4" fmla="*/ 0 w 891257"/>
              <a:gd name="connsiteY4" fmla="*/ 356502 h 356502"/>
              <a:gd name="connsiteX5" fmla="*/ 178251 w 891257"/>
              <a:gd name="connsiteY5" fmla="*/ 178251 h 356502"/>
              <a:gd name="connsiteX6" fmla="*/ 0 w 891257"/>
              <a:gd name="connsiteY6" fmla="*/ 0 h 35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257" h="356502">
                <a:moveTo>
                  <a:pt x="0" y="0"/>
                </a:moveTo>
                <a:lnTo>
                  <a:pt x="713006" y="0"/>
                </a:lnTo>
                <a:lnTo>
                  <a:pt x="891257" y="178251"/>
                </a:lnTo>
                <a:lnTo>
                  <a:pt x="713006" y="356502"/>
                </a:lnTo>
                <a:lnTo>
                  <a:pt x="0" y="356502"/>
                </a:lnTo>
                <a:lnTo>
                  <a:pt x="178251" y="178251"/>
                </a:lnTo>
                <a:lnTo>
                  <a:pt x="0" y="0"/>
                </a:lnTo>
                <a:close/>
              </a:path>
            </a:pathLst>
          </a:custGeom>
          <a:solidFill>
            <a:srgbClr val="FF7F0E"/>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txBody>
          <a:bodyPr spcFirstLastPara="0" vert="horz" wrap="square" lIns="295512" tIns="27204" rIns="241105" bIns="27204" numCol="1" spcCol="1270" anchor="ctr" anchorCtr="0">
            <a:noAutofit/>
          </a:bodyPr>
          <a:lstStyle/>
          <a:p>
            <a:pPr algn="ctr" defTabSz="906780">
              <a:lnSpc>
                <a:spcPct val="90000"/>
              </a:lnSpc>
              <a:spcBef>
                <a:spcPct val="0"/>
              </a:spcBef>
              <a:spcAft>
                <a:spcPct val="35000"/>
              </a:spcAft>
            </a:pPr>
            <a:r>
              <a:rPr lang="en-US" sz="2040" dirty="0">
                <a:solidFill>
                  <a:prstClr val="white"/>
                </a:solidFill>
                <a:latin typeface="BentonSans Light" panose="02000404020000020004" pitchFamily="2" charset="0"/>
              </a:rPr>
              <a:t>View</a:t>
            </a:r>
          </a:p>
        </p:txBody>
      </p:sp>
      <p:grpSp>
        <p:nvGrpSpPr>
          <p:cNvPr id="13" name="Group 12"/>
          <p:cNvGrpSpPr/>
          <p:nvPr/>
        </p:nvGrpSpPr>
        <p:grpSpPr>
          <a:xfrm>
            <a:off x="5603326" y="1817917"/>
            <a:ext cx="1428546" cy="1319632"/>
            <a:chOff x="1847849" y="600074"/>
            <a:chExt cx="1285875" cy="1285875"/>
          </a:xfrm>
          <a:solidFill>
            <a:srgbClr val="2CA02C"/>
          </a:solidFill>
        </p:grpSpPr>
        <p:sp>
          <p:nvSpPr>
            <p:cNvPr id="17" name="Oval 16"/>
            <p:cNvSpPr/>
            <p:nvPr/>
          </p:nvSpPr>
          <p:spPr>
            <a:xfrm>
              <a:off x="1847849" y="600074"/>
              <a:ext cx="1285875" cy="1285875"/>
            </a:xfrm>
            <a:prstGeom prst="ellipse">
              <a:avLst/>
            </a:prstGeom>
            <a:grpFill/>
          </p:spPr>
          <p:style>
            <a:lnRef idx="0">
              <a:schemeClr val="lt1">
                <a:hueOff val="0"/>
                <a:satOff val="0"/>
                <a:lumOff val="0"/>
                <a:alphaOff val="0"/>
              </a:schemeClr>
            </a:lnRef>
            <a:fillRef idx="3">
              <a:schemeClr val="accent5">
                <a:hueOff val="-4966938"/>
                <a:satOff val="19906"/>
                <a:lumOff val="4314"/>
                <a:alphaOff val="0"/>
              </a:schemeClr>
            </a:fillRef>
            <a:effectRef idx="2">
              <a:schemeClr val="accent5">
                <a:hueOff val="-4966938"/>
                <a:satOff val="19906"/>
                <a:lumOff val="4314"/>
                <a:alphaOff val="0"/>
              </a:schemeClr>
            </a:effectRef>
            <a:fontRef idx="minor">
              <a:schemeClr val="lt1"/>
            </a:fontRef>
          </p:style>
        </p:sp>
        <p:sp>
          <p:nvSpPr>
            <p:cNvPr id="18" name="Oval 4"/>
            <p:cNvSpPr/>
            <p:nvPr/>
          </p:nvSpPr>
          <p:spPr>
            <a:xfrm>
              <a:off x="2036161" y="788386"/>
              <a:ext cx="909251" cy="9092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768" tIns="48768" rIns="48768" bIns="48768" numCol="1" spcCol="1270" anchor="ctr" anchorCtr="0">
              <a:noAutofit/>
            </a:bodyPr>
            <a:lstStyle/>
            <a:p>
              <a:pPr algn="ctr" defTabSz="1706880">
                <a:lnSpc>
                  <a:spcPct val="90000"/>
                </a:lnSpc>
                <a:spcBef>
                  <a:spcPct val="0"/>
                </a:spcBef>
                <a:spcAft>
                  <a:spcPct val="35000"/>
                </a:spcAft>
              </a:pPr>
              <a:r>
                <a:rPr lang="en-US" sz="3300" dirty="0">
                  <a:solidFill>
                    <a:prstClr val="white"/>
                  </a:solidFill>
                  <a:latin typeface="BentonSans Light" panose="02000404020000020004" pitchFamily="2" charset="0"/>
                </a:rPr>
                <a:t>View</a:t>
              </a:r>
            </a:p>
          </p:txBody>
        </p:sp>
      </p:grpSp>
      <p:grpSp>
        <p:nvGrpSpPr>
          <p:cNvPr id="14" name="Group 13"/>
          <p:cNvGrpSpPr/>
          <p:nvPr/>
        </p:nvGrpSpPr>
        <p:grpSpPr>
          <a:xfrm>
            <a:off x="7180667" y="1444842"/>
            <a:ext cx="1428546" cy="1319632"/>
            <a:chOff x="3162300" y="289178"/>
            <a:chExt cx="1285875" cy="1285875"/>
          </a:xfrm>
          <a:solidFill>
            <a:srgbClr val="FF7F0E"/>
          </a:solidFill>
        </p:grpSpPr>
        <p:sp>
          <p:nvSpPr>
            <p:cNvPr id="15" name="Oval 14"/>
            <p:cNvSpPr/>
            <p:nvPr/>
          </p:nvSpPr>
          <p:spPr>
            <a:xfrm>
              <a:off x="3162300" y="289178"/>
              <a:ext cx="1285875" cy="1285875"/>
            </a:xfrm>
            <a:prstGeom prst="ellipse">
              <a:avLst/>
            </a:prstGeom>
            <a:grpFill/>
          </p:spPr>
          <p:style>
            <a:lnRef idx="0">
              <a:schemeClr val="lt1">
                <a:hueOff val="0"/>
                <a:satOff val="0"/>
                <a:lumOff val="0"/>
                <a:alphaOff val="0"/>
              </a:schemeClr>
            </a:lnRef>
            <a:fillRef idx="3">
              <a:schemeClr val="accent5">
                <a:hueOff val="-9933876"/>
                <a:satOff val="39811"/>
                <a:lumOff val="8628"/>
                <a:alphaOff val="0"/>
              </a:schemeClr>
            </a:fillRef>
            <a:effectRef idx="2">
              <a:schemeClr val="accent5">
                <a:hueOff val="-9933876"/>
                <a:satOff val="39811"/>
                <a:lumOff val="8628"/>
                <a:alphaOff val="0"/>
              </a:schemeClr>
            </a:effectRef>
            <a:fontRef idx="minor">
              <a:schemeClr val="lt1"/>
            </a:fontRef>
          </p:style>
        </p:sp>
        <p:sp>
          <p:nvSpPr>
            <p:cNvPr id="16" name="Oval 6"/>
            <p:cNvSpPr/>
            <p:nvPr/>
          </p:nvSpPr>
          <p:spPr>
            <a:xfrm>
              <a:off x="3350612" y="477490"/>
              <a:ext cx="909251" cy="9092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768" tIns="48768" rIns="48768" bIns="48768" numCol="1" spcCol="1270" anchor="ctr" anchorCtr="0">
              <a:noAutofit/>
            </a:bodyPr>
            <a:lstStyle/>
            <a:p>
              <a:pPr algn="ctr" defTabSz="1706880">
                <a:lnSpc>
                  <a:spcPct val="90000"/>
                </a:lnSpc>
                <a:spcBef>
                  <a:spcPct val="0"/>
                </a:spcBef>
                <a:spcAft>
                  <a:spcPct val="35000"/>
                </a:spcAft>
              </a:pPr>
              <a:r>
                <a:rPr lang="en-US" sz="3300" dirty="0">
                  <a:solidFill>
                    <a:prstClr val="white"/>
                  </a:solidFill>
                  <a:latin typeface="BentonSans Light" panose="02000404020000020004" pitchFamily="2" charset="0"/>
                </a:rPr>
                <a:t>View</a:t>
              </a:r>
            </a:p>
          </p:txBody>
        </p:sp>
      </p:grpSp>
      <p:grpSp>
        <p:nvGrpSpPr>
          <p:cNvPr id="19" name="Group 18"/>
          <p:cNvGrpSpPr/>
          <p:nvPr/>
        </p:nvGrpSpPr>
        <p:grpSpPr>
          <a:xfrm>
            <a:off x="6635116" y="2987892"/>
            <a:ext cx="1428546" cy="1319632"/>
            <a:chOff x="3162300" y="289178"/>
            <a:chExt cx="1285875" cy="1285875"/>
          </a:xfrm>
          <a:solidFill>
            <a:srgbClr val="1F77B4"/>
          </a:solidFill>
        </p:grpSpPr>
        <p:sp>
          <p:nvSpPr>
            <p:cNvPr id="20" name="Oval 19"/>
            <p:cNvSpPr/>
            <p:nvPr/>
          </p:nvSpPr>
          <p:spPr>
            <a:xfrm>
              <a:off x="3162300" y="289178"/>
              <a:ext cx="1285875" cy="1285875"/>
            </a:xfrm>
            <a:prstGeom prst="ellipse">
              <a:avLst/>
            </a:prstGeom>
            <a:grpFill/>
          </p:spPr>
          <p:style>
            <a:lnRef idx="0">
              <a:schemeClr val="lt1">
                <a:hueOff val="0"/>
                <a:satOff val="0"/>
                <a:lumOff val="0"/>
                <a:alphaOff val="0"/>
              </a:schemeClr>
            </a:lnRef>
            <a:fillRef idx="3">
              <a:schemeClr val="accent5">
                <a:hueOff val="-9933876"/>
                <a:satOff val="39811"/>
                <a:lumOff val="8628"/>
                <a:alphaOff val="0"/>
              </a:schemeClr>
            </a:fillRef>
            <a:effectRef idx="2">
              <a:schemeClr val="accent5">
                <a:hueOff val="-9933876"/>
                <a:satOff val="39811"/>
                <a:lumOff val="8628"/>
                <a:alphaOff val="0"/>
              </a:schemeClr>
            </a:effectRef>
            <a:fontRef idx="minor">
              <a:schemeClr val="lt1"/>
            </a:fontRef>
          </p:style>
        </p:sp>
        <p:sp>
          <p:nvSpPr>
            <p:cNvPr id="21" name="Oval 6"/>
            <p:cNvSpPr/>
            <p:nvPr/>
          </p:nvSpPr>
          <p:spPr>
            <a:xfrm>
              <a:off x="3350612" y="477490"/>
              <a:ext cx="909251" cy="9092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768" tIns="48768" rIns="48768" bIns="48768" numCol="1" spcCol="1270" anchor="ctr" anchorCtr="0">
              <a:noAutofit/>
            </a:bodyPr>
            <a:lstStyle/>
            <a:p>
              <a:pPr algn="ctr" defTabSz="1706880">
                <a:lnSpc>
                  <a:spcPct val="90000"/>
                </a:lnSpc>
                <a:spcBef>
                  <a:spcPct val="0"/>
                </a:spcBef>
                <a:spcAft>
                  <a:spcPct val="35000"/>
                </a:spcAft>
              </a:pPr>
              <a:r>
                <a:rPr lang="en-US" sz="3300" dirty="0">
                  <a:solidFill>
                    <a:prstClr val="white"/>
                  </a:solidFill>
                  <a:latin typeface="BentonSans Light" panose="02000404020000020004" pitchFamily="2" charset="0"/>
                </a:rPr>
                <a:t>View</a:t>
              </a:r>
            </a:p>
          </p:txBody>
        </p:sp>
      </p:grpSp>
      <p:grpSp>
        <p:nvGrpSpPr>
          <p:cNvPr id="26" name="Group 25"/>
          <p:cNvGrpSpPr/>
          <p:nvPr/>
        </p:nvGrpSpPr>
        <p:grpSpPr>
          <a:xfrm>
            <a:off x="10481669" y="5796644"/>
            <a:ext cx="4020068" cy="1200329"/>
            <a:chOff x="6708343" y="4843407"/>
            <a:chExt cx="3350057" cy="1000274"/>
          </a:xfrm>
        </p:grpSpPr>
        <p:sp>
          <p:nvSpPr>
            <p:cNvPr id="10" name="TextBox 9"/>
            <p:cNvSpPr txBox="1"/>
            <p:nvPr/>
          </p:nvSpPr>
          <p:spPr>
            <a:xfrm>
              <a:off x="7772400" y="4843407"/>
              <a:ext cx="2286000" cy="1000274"/>
            </a:xfrm>
            <a:prstGeom prst="rect">
              <a:avLst/>
            </a:prstGeom>
            <a:noFill/>
          </p:spPr>
          <p:txBody>
            <a:bodyPr wrap="square" rtlCol="0">
              <a:spAutoFit/>
            </a:bodyPr>
            <a:lstStyle/>
            <a:p>
              <a:pPr defTabSz="1097280"/>
              <a:r>
                <a:rPr lang="en-US" sz="3600" dirty="0">
                  <a:solidFill>
                    <a:srgbClr val="C0504D">
                      <a:lumMod val="75000"/>
                    </a:srgbClr>
                  </a:solidFill>
                  <a:latin typeface="BentonSans Light" panose="02000404020000020004" pitchFamily="2" charset="0"/>
                  <a:cs typeface="Microsoft New Tai Lue" pitchFamily="34" charset="0"/>
                </a:rPr>
                <a:t>Your </a:t>
              </a:r>
              <a:br>
                <a:rPr lang="en-US" sz="3600" dirty="0">
                  <a:solidFill>
                    <a:srgbClr val="C0504D">
                      <a:lumMod val="75000"/>
                    </a:srgbClr>
                  </a:solidFill>
                  <a:latin typeface="BentonSans Light" panose="02000404020000020004" pitchFamily="2" charset="0"/>
                  <a:cs typeface="Microsoft New Tai Lue" pitchFamily="34" charset="0"/>
                </a:rPr>
              </a:br>
              <a:r>
                <a:rPr lang="en-US" sz="3600" dirty="0" smtClean="0">
                  <a:solidFill>
                    <a:srgbClr val="C0504D">
                      <a:lumMod val="75000"/>
                    </a:srgbClr>
                  </a:solidFill>
                  <a:latin typeface="BentonSans Light" panose="02000404020000020004" pitchFamily="2" charset="0"/>
                  <a:cs typeface="Microsoft New Tai Lue" pitchFamily="34" charset="0"/>
                </a:rPr>
                <a:t>Point</a:t>
              </a:r>
              <a:endParaRPr lang="en-US" sz="3600" dirty="0">
                <a:solidFill>
                  <a:srgbClr val="C0504D">
                    <a:lumMod val="75000"/>
                  </a:srgbClr>
                </a:solidFill>
                <a:latin typeface="BentonSans Light" panose="02000404020000020004" pitchFamily="2" charset="0"/>
                <a:cs typeface="Microsoft New Tai Lue" pitchFamily="34" charset="0"/>
              </a:endParaRPr>
            </a:p>
          </p:txBody>
        </p:sp>
        <p:pic>
          <p:nvPicPr>
            <p:cNvPr id="11266" name="Picture 2" descr="C:\Users\dong\AppData\Local\Microsoft\Windows\Temporary Internet Files\Content.IE5\PLPIWN3E\MC90031886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8343" y="5060439"/>
              <a:ext cx="911657" cy="7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707888" y="6007382"/>
            <a:ext cx="9111827" cy="2019395"/>
            <a:chOff x="761907" y="5006152"/>
            <a:chExt cx="5897189" cy="1682829"/>
          </a:xfrm>
        </p:grpSpPr>
        <p:sp>
          <p:nvSpPr>
            <p:cNvPr id="8" name="TextBox 7"/>
            <p:cNvSpPr txBox="1"/>
            <p:nvPr/>
          </p:nvSpPr>
          <p:spPr>
            <a:xfrm>
              <a:off x="761907" y="6022132"/>
              <a:ext cx="3181891" cy="666849"/>
            </a:xfrm>
            <a:prstGeom prst="rect">
              <a:avLst/>
            </a:prstGeom>
            <a:noFill/>
          </p:spPr>
          <p:txBody>
            <a:bodyPr wrap="square" rtlCol="0">
              <a:spAutoFit/>
            </a:bodyPr>
            <a:lstStyle/>
            <a:p>
              <a:pPr defTabSz="1097280"/>
              <a:r>
                <a:rPr lang="en-US" sz="2300" dirty="0">
                  <a:solidFill>
                    <a:prstClr val="black">
                      <a:lumMod val="65000"/>
                      <a:lumOff val="35000"/>
                    </a:prstClr>
                  </a:solidFill>
                  <a:latin typeface="BentonSans Light" panose="02000404020000020004" pitchFamily="2" charset="0"/>
                </a:rPr>
                <a:t>• Drill-in /through• Filter • Highlight</a:t>
              </a:r>
            </a:p>
            <a:p>
              <a:pPr defTabSz="1097280"/>
              <a:r>
                <a:rPr lang="en-US" sz="2300" dirty="0">
                  <a:solidFill>
                    <a:prstClr val="black">
                      <a:lumMod val="65000"/>
                      <a:lumOff val="35000"/>
                    </a:prstClr>
                  </a:solidFill>
                  <a:latin typeface="BentonSans Light" panose="02000404020000020004" pitchFamily="2" charset="0"/>
                </a:rPr>
                <a:t>• Annotations •URL</a:t>
              </a:r>
            </a:p>
          </p:txBody>
        </p:sp>
        <p:sp>
          <p:nvSpPr>
            <p:cNvPr id="5" name="Freeform 4"/>
            <p:cNvSpPr/>
            <p:nvPr/>
          </p:nvSpPr>
          <p:spPr>
            <a:xfrm>
              <a:off x="2058329" y="5006152"/>
              <a:ext cx="2533327" cy="824658"/>
            </a:xfrm>
            <a:custGeom>
              <a:avLst/>
              <a:gdLst>
                <a:gd name="connsiteX0" fmla="*/ 0 w 2533327"/>
                <a:gd name="connsiteY0" fmla="*/ 0 h 824658"/>
                <a:gd name="connsiteX1" fmla="*/ 2120998 w 2533327"/>
                <a:gd name="connsiteY1" fmla="*/ 0 h 824658"/>
                <a:gd name="connsiteX2" fmla="*/ 2533327 w 2533327"/>
                <a:gd name="connsiteY2" fmla="*/ 412329 h 824658"/>
                <a:gd name="connsiteX3" fmla="*/ 2120998 w 2533327"/>
                <a:gd name="connsiteY3" fmla="*/ 824658 h 824658"/>
                <a:gd name="connsiteX4" fmla="*/ 0 w 2533327"/>
                <a:gd name="connsiteY4" fmla="*/ 824658 h 824658"/>
                <a:gd name="connsiteX5" fmla="*/ 412329 w 2533327"/>
                <a:gd name="connsiteY5" fmla="*/ 412329 h 824658"/>
                <a:gd name="connsiteX6" fmla="*/ 0 w 2533327"/>
                <a:gd name="connsiteY6" fmla="*/ 0 h 82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3327" h="824658">
                  <a:moveTo>
                    <a:pt x="0" y="0"/>
                  </a:moveTo>
                  <a:lnTo>
                    <a:pt x="2120998" y="0"/>
                  </a:lnTo>
                  <a:lnTo>
                    <a:pt x="2533327" y="412329"/>
                  </a:lnTo>
                  <a:lnTo>
                    <a:pt x="2120998" y="824658"/>
                  </a:lnTo>
                  <a:lnTo>
                    <a:pt x="0" y="824658"/>
                  </a:lnTo>
                  <a:lnTo>
                    <a:pt x="412329" y="412329"/>
                  </a:lnTo>
                  <a:lnTo>
                    <a:pt x="0" y="0"/>
                  </a:lnTo>
                  <a:close/>
                </a:path>
              </a:pathLst>
            </a:custGeom>
            <a:solidFill>
              <a:srgbClr val="1F77B4"/>
            </a:solid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629212" tIns="44806" rIns="539600" bIns="44806" numCol="1" spcCol="1270" anchor="ctr" anchorCtr="0">
              <a:noAutofit/>
            </a:bodyPr>
            <a:lstStyle/>
            <a:p>
              <a:pPr algn="ctr" defTabSz="1493520">
                <a:lnSpc>
                  <a:spcPct val="90000"/>
                </a:lnSpc>
                <a:spcBef>
                  <a:spcPct val="0"/>
                </a:spcBef>
                <a:spcAft>
                  <a:spcPct val="35000"/>
                </a:spcAft>
              </a:pPr>
              <a:r>
                <a:rPr lang="en-US" sz="3360" dirty="0">
                  <a:solidFill>
                    <a:prstClr val="white"/>
                  </a:solidFill>
                  <a:latin typeface="BentonSans Light" panose="02000404020000020004" pitchFamily="2" charset="0"/>
                </a:rPr>
                <a:t>View</a:t>
              </a:r>
            </a:p>
          </p:txBody>
        </p:sp>
        <p:sp>
          <p:nvSpPr>
            <p:cNvPr id="23" name="TextBox 22"/>
            <p:cNvSpPr txBox="1"/>
            <p:nvPr/>
          </p:nvSpPr>
          <p:spPr>
            <a:xfrm>
              <a:off x="4373096" y="6086253"/>
              <a:ext cx="2286000" cy="538609"/>
            </a:xfrm>
            <a:prstGeom prst="rect">
              <a:avLst/>
            </a:prstGeom>
            <a:noFill/>
          </p:spPr>
          <p:txBody>
            <a:bodyPr wrap="square" rtlCol="0">
              <a:spAutoFit/>
            </a:bodyPr>
            <a:lstStyle/>
            <a:p>
              <a:pPr defTabSz="1097280"/>
              <a:r>
                <a:rPr lang="en-US" sz="3600" dirty="0">
                  <a:solidFill>
                    <a:prstClr val="black"/>
                  </a:solidFill>
                  <a:latin typeface="BentonSans Light" panose="02000404020000020004" pitchFamily="2" charset="0"/>
                  <a:cs typeface="Microsoft New Tai Lue" pitchFamily="34" charset="0"/>
                </a:rPr>
                <a:t>Reduce.</a:t>
              </a:r>
            </a:p>
          </p:txBody>
        </p:sp>
      </p:grpSp>
      <p:grpSp>
        <p:nvGrpSpPr>
          <p:cNvPr id="27" name="Group 26"/>
          <p:cNvGrpSpPr/>
          <p:nvPr/>
        </p:nvGrpSpPr>
        <p:grpSpPr>
          <a:xfrm>
            <a:off x="958577" y="3151554"/>
            <a:ext cx="6959324" cy="2503724"/>
            <a:chOff x="-725187" y="2626295"/>
            <a:chExt cx="5799437" cy="2086437"/>
          </a:xfrm>
        </p:grpSpPr>
        <p:sp>
          <p:nvSpPr>
            <p:cNvPr id="2" name="Down Arrow 1"/>
            <p:cNvSpPr/>
            <p:nvPr/>
          </p:nvSpPr>
          <p:spPr>
            <a:xfrm>
              <a:off x="4194970" y="3789402"/>
              <a:ext cx="879280" cy="92333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BentonSans Light" panose="02000404020000020004" pitchFamily="2" charset="0"/>
              </a:endParaRPr>
            </a:p>
          </p:txBody>
        </p:sp>
        <p:sp>
          <p:nvSpPr>
            <p:cNvPr id="24" name="TextBox 23"/>
            <p:cNvSpPr txBox="1"/>
            <p:nvPr/>
          </p:nvSpPr>
          <p:spPr>
            <a:xfrm>
              <a:off x="1555461" y="3460593"/>
              <a:ext cx="1968199" cy="961802"/>
            </a:xfrm>
            <a:prstGeom prst="rect">
              <a:avLst/>
            </a:prstGeom>
            <a:noFill/>
          </p:spPr>
          <p:txBody>
            <a:bodyPr wrap="square" rtlCol="0">
              <a:spAutoFit/>
            </a:bodyPr>
            <a:lstStyle/>
            <a:p>
              <a:pPr defTabSz="1097280"/>
              <a:r>
                <a:rPr lang="en-US" sz="2300" dirty="0">
                  <a:solidFill>
                    <a:srgbClr val="080808"/>
                  </a:solidFill>
                  <a:latin typeface="BentonSans Light" panose="02000404020000020004" pitchFamily="2" charset="0"/>
                </a:rPr>
                <a:t>•Trends </a:t>
              </a:r>
            </a:p>
            <a:p>
              <a:pPr defTabSz="1097280"/>
              <a:r>
                <a:rPr lang="en-US" sz="2300" dirty="0">
                  <a:solidFill>
                    <a:srgbClr val="080808"/>
                  </a:solidFill>
                  <a:latin typeface="BentonSans Light" panose="02000404020000020004" pitchFamily="2" charset="0"/>
                </a:rPr>
                <a:t>•Outliers</a:t>
              </a:r>
            </a:p>
            <a:p>
              <a:pPr defTabSz="1097280"/>
              <a:r>
                <a:rPr lang="en-US" sz="2300" dirty="0">
                  <a:solidFill>
                    <a:srgbClr val="080808"/>
                  </a:solidFill>
                  <a:latin typeface="BentonSans Light" panose="02000404020000020004" pitchFamily="2" charset="0"/>
                </a:rPr>
                <a:t>•Correlation</a:t>
              </a:r>
            </a:p>
          </p:txBody>
        </p:sp>
        <p:sp>
          <p:nvSpPr>
            <p:cNvPr id="25" name="TextBox 24"/>
            <p:cNvSpPr txBox="1"/>
            <p:nvPr/>
          </p:nvSpPr>
          <p:spPr>
            <a:xfrm>
              <a:off x="-725187" y="2626295"/>
              <a:ext cx="3679173" cy="538609"/>
            </a:xfrm>
            <a:prstGeom prst="rect">
              <a:avLst/>
            </a:prstGeom>
            <a:noFill/>
          </p:spPr>
          <p:txBody>
            <a:bodyPr wrap="square" rtlCol="0">
              <a:spAutoFit/>
            </a:bodyPr>
            <a:lstStyle/>
            <a:p>
              <a:pPr defTabSz="1097280"/>
              <a:r>
                <a:rPr lang="en-US" sz="3600" dirty="0">
                  <a:solidFill>
                    <a:prstClr val="black"/>
                  </a:solidFill>
                  <a:latin typeface="BentonSans Light" panose="02000404020000020004" pitchFamily="2" charset="0"/>
                  <a:cs typeface="Microsoft New Tai Lue" pitchFamily="34" charset="0"/>
                </a:rPr>
                <a:t>Weaving the </a:t>
              </a:r>
              <a:r>
                <a:rPr lang="en-US" sz="3600" dirty="0" smtClean="0">
                  <a:solidFill>
                    <a:prstClr val="black"/>
                  </a:solidFill>
                  <a:latin typeface="BentonSans Light" panose="02000404020000020004" pitchFamily="2" charset="0"/>
                  <a:cs typeface="Microsoft New Tai Lue" pitchFamily="34" charset="0"/>
                </a:rPr>
                <a:t>story</a:t>
              </a:r>
              <a:endParaRPr lang="en-US" sz="3600" dirty="0">
                <a:solidFill>
                  <a:prstClr val="black"/>
                </a:solidFill>
                <a:latin typeface="BentonSans Light" panose="02000404020000020004" pitchFamily="2" charset="0"/>
                <a:cs typeface="Microsoft New Tai Lue" pitchFamily="34" charset="0"/>
              </a:endParaRPr>
            </a:p>
          </p:txBody>
        </p:sp>
        <p:pic>
          <p:nvPicPr>
            <p:cNvPr id="13317" name="Picture 5" descr="C:\Users\dong\AppData\Local\Microsoft\Windows\Temporary Internet Files\Content.IE5\6RKYCNZB\MC900442125[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737" y="3358791"/>
              <a:ext cx="1219505" cy="1187201"/>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 Placeholder 1"/>
          <p:cNvSpPr txBox="1">
            <a:spLocks/>
          </p:cNvSpPr>
          <p:nvPr/>
        </p:nvSpPr>
        <p:spPr>
          <a:xfrm>
            <a:off x="958577" y="588616"/>
            <a:ext cx="13106400" cy="677108"/>
          </a:xfrm>
          <a:prstGeom prst="rect">
            <a:avLst/>
          </a:prstGeom>
        </p:spPr>
        <p:txBody>
          <a:bodyPr vert="horz" lIns="91440" tIns="45720" rIns="91440" bIns="45720" rtlCol="0" anchor="ctr"/>
          <a:lstStyle>
            <a:defPPr>
              <a:defRPr lang="en-US"/>
            </a:defPPr>
            <a:lvl1pPr marL="0" algn="r" defTabSz="1306221" rtl="0" eaLnBrk="1" latinLnBrk="0" hangingPunct="1">
              <a:defRPr sz="1440" kern="1200">
                <a:solidFill>
                  <a:schemeClr val="tx1">
                    <a:tint val="75000"/>
                  </a:schemeClr>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a:lstStyle>
          <a:p>
            <a:pPr algn="l"/>
            <a:r>
              <a:rPr lang="en-US" sz="4400" dirty="0" smtClean="0">
                <a:solidFill>
                  <a:srgbClr val="080808"/>
                </a:solidFill>
                <a:latin typeface="BentonSans" panose="02000504020000020004" pitchFamily="2" charset="0"/>
              </a:rPr>
              <a:t>Guided Analytics – Tell your story</a:t>
            </a:r>
            <a:endParaRPr lang="en-US" sz="4400" dirty="0">
              <a:solidFill>
                <a:srgbClr val="080808"/>
              </a:solidFill>
              <a:latin typeface="BentonSans" panose="02000504020000020004" pitchFamily="2" charset="0"/>
            </a:endParaRPr>
          </a:p>
        </p:txBody>
      </p:sp>
    </p:spTree>
    <p:extLst>
      <p:ext uri="{BB962C8B-B14F-4D97-AF65-F5344CB8AC3E}">
        <p14:creationId xmlns:p14="http://schemas.microsoft.com/office/powerpoint/2010/main" val="145596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2788920" y="662940"/>
            <a:ext cx="5029200" cy="904863"/>
          </a:xfrm>
          <a:prstGeom prst="rect">
            <a:avLst/>
          </a:prstGeom>
          <a:noFill/>
        </p:spPr>
        <p:txBody>
          <a:bodyPr wrap="square" rtlCol="0">
            <a:spAutoFit/>
          </a:bodyPr>
          <a:lstStyle/>
          <a:p>
            <a:pPr defTabSz="1097280"/>
            <a:r>
              <a:rPr lang="en-US" sz="5280" dirty="0">
                <a:solidFill>
                  <a:prstClr val="white"/>
                </a:solidFill>
                <a:latin typeface="BentonSans" panose="02000504020000020004" pitchFamily="2" charset="0"/>
                <a:cs typeface="Microsoft New Tai Lue" pitchFamily="34" charset="0"/>
              </a:rPr>
              <a:t>Questions?</a:t>
            </a:r>
          </a:p>
        </p:txBody>
      </p:sp>
    </p:spTree>
    <p:extLst>
      <p:ext uri="{BB962C8B-B14F-4D97-AF65-F5344CB8AC3E}">
        <p14:creationId xmlns:p14="http://schemas.microsoft.com/office/powerpoint/2010/main" val="25132770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4" name="TextBox 3"/>
          <p:cNvSpPr txBox="1"/>
          <p:nvPr/>
        </p:nvSpPr>
        <p:spPr>
          <a:xfrm>
            <a:off x="2743200" y="564542"/>
            <a:ext cx="3840480" cy="769441"/>
          </a:xfrm>
          <a:prstGeom prst="rect">
            <a:avLst/>
          </a:prstGeom>
          <a:noFill/>
        </p:spPr>
        <p:txBody>
          <a:bodyPr wrap="square" rtlCol="0">
            <a:spAutoFit/>
          </a:bodyPr>
          <a:lstStyle/>
          <a:p>
            <a:pPr defTabSz="1097280"/>
            <a:r>
              <a:rPr lang="en-US" sz="4400" dirty="0">
                <a:solidFill>
                  <a:prstClr val="black"/>
                </a:solidFill>
                <a:latin typeface="BentonSans" panose="02000504020000020004" pitchFamily="2" charset="0"/>
                <a:cs typeface="Microsoft New Tai Lue" pitchFamily="34" charset="0"/>
              </a:rPr>
              <a:t>Workshop</a:t>
            </a:r>
          </a:p>
        </p:txBody>
      </p:sp>
    </p:spTree>
    <p:extLst>
      <p:ext uri="{BB962C8B-B14F-4D97-AF65-F5344CB8AC3E}">
        <p14:creationId xmlns:p14="http://schemas.microsoft.com/office/powerpoint/2010/main" val="3274361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48" b="2628"/>
          <a:stretch/>
        </p:blipFill>
        <p:spPr bwMode="auto">
          <a:xfrm>
            <a:off x="1062605" y="165631"/>
            <a:ext cx="5492711" cy="7555810"/>
          </a:xfrm>
          <a:prstGeom prst="rect">
            <a:avLst/>
          </a:prstGeom>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grpSp>
        <p:nvGrpSpPr>
          <p:cNvPr id="4" name="Group 3"/>
          <p:cNvGrpSpPr/>
          <p:nvPr/>
        </p:nvGrpSpPr>
        <p:grpSpPr>
          <a:xfrm>
            <a:off x="8051542" y="290227"/>
            <a:ext cx="5382268" cy="7431212"/>
            <a:chOff x="5584468" y="332591"/>
            <a:chExt cx="4485223" cy="6192677"/>
          </a:xfrm>
        </p:grpSpPr>
        <p:sp>
          <p:nvSpPr>
            <p:cNvPr id="7" name="TextBox 6"/>
            <p:cNvSpPr txBox="1"/>
            <p:nvPr/>
          </p:nvSpPr>
          <p:spPr>
            <a:xfrm>
              <a:off x="5584469" y="332591"/>
              <a:ext cx="4479060" cy="487313"/>
            </a:xfrm>
            <a:prstGeom prst="rect">
              <a:avLst/>
            </a:prstGeom>
            <a:solidFill>
              <a:schemeClr val="bg1"/>
            </a:solidFill>
          </p:spPr>
          <p:txBody>
            <a:bodyPr wrap="square" rtlCol="0">
              <a:spAutoFit/>
            </a:bodyPr>
            <a:lstStyle/>
            <a:p>
              <a:pPr algn="ctr"/>
              <a:r>
                <a:rPr lang="en-GB" sz="3200" dirty="0">
                  <a:solidFill>
                    <a:srgbClr val="151112"/>
                  </a:solidFill>
                  <a:latin typeface="Century" panose="02040604050505020304" pitchFamily="18" charset="0"/>
                  <a:cs typeface="FrankRuehl" panose="020E0503060101010101" pitchFamily="34" charset="-79"/>
                </a:rPr>
                <a:t>Iraq: Deaths on the decline</a:t>
              </a:r>
            </a:p>
          </p:txBody>
        </p:sp>
        <p:pic>
          <p:nvPicPr>
            <p:cNvPr id="8" name="Picture 7">
              <a:hlinkClick r:id="rId3"/>
            </p:cNvPr>
            <p:cNvPicPr>
              <a:picLocks noChangeAspect="1" noChangeArrowheads="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t="12997"/>
            <a:stretch/>
          </p:blipFill>
          <p:spPr bwMode="auto">
            <a:xfrm rot="10800000" flipH="1">
              <a:off x="5584468" y="855811"/>
              <a:ext cx="4485223" cy="566945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 name="Picture 4"/>
          <p:cNvPicPr>
            <a:picLocks noChangeAspect="1"/>
          </p:cNvPicPr>
          <p:nvPr/>
        </p:nvPicPr>
        <p:blipFill>
          <a:blip r:embed="rId5"/>
          <a:stretch>
            <a:fillRect/>
          </a:stretch>
        </p:blipFill>
        <p:spPr>
          <a:xfrm>
            <a:off x="8051540" y="165630"/>
            <a:ext cx="5500104" cy="7555810"/>
          </a:xfrm>
          <a:prstGeom prst="rect">
            <a:avLst/>
          </a:prstGeom>
          <a:ln>
            <a:solidFill>
              <a:schemeClr val="tx1">
                <a:lumMod val="40000"/>
                <a:lumOff val="60000"/>
              </a:schemeClr>
            </a:solidFill>
          </a:ln>
        </p:spPr>
      </p:pic>
    </p:spTree>
    <p:extLst>
      <p:ext uri="{BB962C8B-B14F-4D97-AF65-F5344CB8AC3E}">
        <p14:creationId xmlns:p14="http://schemas.microsoft.com/office/powerpoint/2010/main" val="2725117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82" y="1705559"/>
            <a:ext cx="7818238" cy="4501232"/>
          </a:xfrm>
        </p:spPr>
        <p:txBody>
          <a:bodyPr/>
          <a:lstStyle/>
          <a:p>
            <a:r>
              <a:rPr lang="en-US" dirty="0" smtClean="0">
                <a:solidFill>
                  <a:srgbClr val="080808"/>
                </a:solidFill>
              </a:rPr>
              <a:t>1. Human Visual Perception</a:t>
            </a:r>
            <a:r>
              <a:rPr lang="en-US" sz="2800" dirty="0" smtClean="0">
                <a:solidFill>
                  <a:schemeClr val="bg1">
                    <a:lumMod val="65000"/>
                  </a:schemeClr>
                </a:solidFill>
              </a:rPr>
              <a:t/>
            </a:r>
            <a:br>
              <a:rPr lang="en-US" sz="2800" dirty="0" smtClean="0">
                <a:solidFill>
                  <a:schemeClr val="bg1">
                    <a:lumMod val="65000"/>
                  </a:schemeClr>
                </a:solidFill>
              </a:rPr>
            </a:br>
            <a:r>
              <a:rPr lang="en-US" sz="2800" dirty="0" smtClean="0">
                <a:solidFill>
                  <a:schemeClr val="bg1">
                    <a:lumMod val="65000"/>
                  </a:schemeClr>
                </a:solidFill>
              </a:rPr>
              <a:t/>
            </a:r>
            <a:br>
              <a:rPr lang="en-US" sz="2800" dirty="0" smtClean="0">
                <a:solidFill>
                  <a:schemeClr val="bg1">
                    <a:lumMod val="65000"/>
                  </a:schemeClr>
                </a:solidFill>
              </a:rPr>
            </a:br>
            <a:r>
              <a:rPr lang="en-US" sz="3600" dirty="0" smtClean="0">
                <a:solidFill>
                  <a:schemeClr val="bg1">
                    <a:lumMod val="75000"/>
                  </a:schemeClr>
                </a:solidFill>
              </a:rPr>
              <a:t>2. Visual Best Practice</a:t>
            </a:r>
            <a:br>
              <a:rPr lang="en-US" sz="3600" dirty="0" smtClean="0">
                <a:solidFill>
                  <a:schemeClr val="bg1">
                    <a:lumMod val="75000"/>
                  </a:schemeClr>
                </a:solidFill>
              </a:rPr>
            </a:br>
            <a:r>
              <a:rPr lang="en-US" sz="3600" dirty="0" smtClean="0">
                <a:solidFill>
                  <a:schemeClr val="bg1">
                    <a:lumMod val="75000"/>
                  </a:schemeClr>
                </a:solidFill>
              </a:rPr>
              <a:t/>
            </a:r>
            <a:br>
              <a:rPr lang="en-US" sz="3600" dirty="0" smtClean="0">
                <a:solidFill>
                  <a:schemeClr val="bg1">
                    <a:lumMod val="75000"/>
                  </a:schemeClr>
                </a:solidFill>
              </a:rPr>
            </a:br>
            <a:r>
              <a:rPr lang="en-US" sz="3600" dirty="0" smtClean="0">
                <a:solidFill>
                  <a:schemeClr val="bg1">
                    <a:lumMod val="75000"/>
                  </a:schemeClr>
                </a:solidFill>
              </a:rPr>
              <a:t>3. Visual Analysis</a:t>
            </a:r>
            <a:br>
              <a:rPr lang="en-US" sz="3600" dirty="0" smtClean="0">
                <a:solidFill>
                  <a:schemeClr val="bg1">
                    <a:lumMod val="75000"/>
                  </a:schemeClr>
                </a:solidFill>
              </a:rPr>
            </a:br>
            <a:r>
              <a:rPr lang="en-US" sz="3600" dirty="0">
                <a:solidFill>
                  <a:schemeClr val="bg1">
                    <a:lumMod val="75000"/>
                  </a:schemeClr>
                </a:solidFill>
              </a:rPr>
              <a:t/>
            </a:r>
            <a:br>
              <a:rPr lang="en-US" sz="3600" dirty="0">
                <a:solidFill>
                  <a:schemeClr val="bg1">
                    <a:lumMod val="75000"/>
                  </a:schemeClr>
                </a:solidFill>
              </a:rPr>
            </a:br>
            <a:r>
              <a:rPr lang="en-US" sz="3600" dirty="0">
                <a:solidFill>
                  <a:schemeClr val="bg1">
                    <a:lumMod val="75000"/>
                  </a:schemeClr>
                </a:solidFill>
              </a:rPr>
              <a:t>4. Good Dashboard Design</a:t>
            </a:r>
            <a:br>
              <a:rPr lang="en-US" sz="3600" dirty="0">
                <a:solidFill>
                  <a:schemeClr val="bg1">
                    <a:lumMod val="75000"/>
                  </a:schemeClr>
                </a:solidFill>
              </a:rPr>
            </a:br>
            <a:r>
              <a:rPr lang="en-US" sz="3600" dirty="0">
                <a:solidFill>
                  <a:schemeClr val="bg1">
                    <a:lumMod val="75000"/>
                  </a:schemeClr>
                </a:solidFill>
              </a:rPr>
              <a:t/>
            </a:r>
            <a:br>
              <a:rPr lang="en-US" sz="3600" dirty="0">
                <a:solidFill>
                  <a:schemeClr val="bg1">
                    <a:lumMod val="75000"/>
                  </a:schemeClr>
                </a:solidFill>
              </a:rPr>
            </a:br>
            <a:r>
              <a:rPr lang="en-US" sz="3600" dirty="0">
                <a:solidFill>
                  <a:schemeClr val="bg1">
                    <a:lumMod val="75000"/>
                  </a:schemeClr>
                </a:solidFill>
              </a:rPr>
              <a:t>5. Guided Analytics</a:t>
            </a:r>
          </a:p>
        </p:txBody>
      </p:sp>
    </p:spTree>
    <p:extLst>
      <p:ext uri="{BB962C8B-B14F-4D97-AF65-F5344CB8AC3E}">
        <p14:creationId xmlns:p14="http://schemas.microsoft.com/office/powerpoint/2010/main" val="254462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id no.png"/>
          <p:cNvPicPr>
            <a:picLocks noChangeAspect="1"/>
          </p:cNvPicPr>
          <p:nvPr/>
        </p:nvPicPr>
        <p:blipFill>
          <a:blip r:embed="rId3" cstate="print"/>
          <a:srcRect/>
          <a:stretch>
            <a:fillRect/>
          </a:stretch>
        </p:blipFill>
        <p:spPr bwMode="auto">
          <a:xfrm>
            <a:off x="2322196" y="731520"/>
            <a:ext cx="9944100" cy="6858000"/>
          </a:xfrm>
          <a:prstGeom prst="rect">
            <a:avLst/>
          </a:prstGeom>
          <a:noFill/>
          <a:ln w="9525">
            <a:noFill/>
            <a:miter lim="800000"/>
            <a:headEnd/>
            <a:tailEnd/>
          </a:ln>
        </p:spPr>
      </p:pic>
    </p:spTree>
    <p:extLst>
      <p:ext uri="{BB962C8B-B14F-4D97-AF65-F5344CB8AC3E}">
        <p14:creationId xmlns:p14="http://schemas.microsoft.com/office/powerpoint/2010/main" val="4268918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Tableau 5 - NICE">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ableau 5 - NICE" id="{0D900A68-247E-4D16-8D59-5003B480FE4B}" vid="{56449D7B-2F3C-4C65-86EE-45A3F03937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2016</TotalTime>
  <Words>2626</Words>
  <Application>Microsoft Office PowerPoint</Application>
  <PresentationFormat>Custom</PresentationFormat>
  <Paragraphs>635</Paragraphs>
  <Slides>66</Slides>
  <Notes>49</Notes>
  <HiddenSlides>0</HiddenSlides>
  <MMClips>1</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66</vt:i4>
      </vt:variant>
    </vt:vector>
  </HeadingPairs>
  <TitlesOfParts>
    <vt:vector size="87" baseType="lpstr">
      <vt:lpstr>BentonSans Light</vt:lpstr>
      <vt:lpstr>Helvetica Neue Light</vt:lpstr>
      <vt:lpstr>华文中宋</vt:lpstr>
      <vt:lpstr>Wingdings</vt:lpstr>
      <vt:lpstr>ＭＳ Ｐゴシック</vt:lpstr>
      <vt:lpstr>Calibri</vt:lpstr>
      <vt:lpstr>Century Gothic</vt:lpstr>
      <vt:lpstr>BentonSans</vt:lpstr>
      <vt:lpstr>BentonSans Book</vt:lpstr>
      <vt:lpstr>Helvetica</vt:lpstr>
      <vt:lpstr>Century</vt:lpstr>
      <vt:lpstr>FrankRuehl</vt:lpstr>
      <vt:lpstr>Arial</vt:lpstr>
      <vt:lpstr>Gill Sans MT</vt:lpstr>
      <vt:lpstr>Microsoft New Tai Lue</vt:lpstr>
      <vt:lpstr>Verdana</vt:lpstr>
      <vt:lpstr>Tableau 5 - NICE</vt:lpstr>
      <vt:lpstr>Office Theme</vt:lpstr>
      <vt:lpstr>1_Office Theme</vt:lpstr>
      <vt:lpstr>2_Office Theme</vt:lpstr>
      <vt:lpstr>3_Office Theme</vt:lpstr>
      <vt:lpstr>Please Activate your Tableau Desktop  TDFJ-4C26-8C10-5216-3CEA</vt:lpstr>
      <vt:lpstr>PowerPoint Presentation</vt:lpstr>
      <vt:lpstr>PowerPoint Presentation</vt:lpstr>
      <vt:lpstr>1. Human Visual Perception  2. Visual Best Practice  3. Visual Analysis  4. Guided Analytics  5. Good Dashboard Design</vt:lpstr>
      <vt:lpstr>PowerPoint Presentation</vt:lpstr>
      <vt:lpstr>PowerPoint Presentation</vt:lpstr>
      <vt:lpstr>PowerPoint Presentation</vt:lpstr>
      <vt:lpstr>1. Human Visual Perception  2. Visual Best Practice  3. Visual Analysis  4. Good Dashboard Design  5. Guided Analytics</vt:lpstr>
      <vt:lpstr>PowerPoint Presentation</vt:lpstr>
      <vt:lpstr>PowerPoint Presentation</vt:lpstr>
      <vt:lpstr>“Visual analytics is the representation and presentation of data that exploits our visual perception abilities in order to amplify cognition.”</vt:lpstr>
      <vt:lpstr>Perception Process</vt:lpstr>
      <vt:lpstr>PowerPoint Presentation</vt:lpstr>
      <vt:lpstr>PowerPoint Presentation</vt:lpstr>
      <vt:lpstr>PowerPoint Presentation</vt:lpstr>
      <vt:lpstr>PowerPoint Presentation</vt:lpstr>
      <vt:lpstr>Can you see the red dot?</vt:lpstr>
      <vt:lpstr>Can you see the red dot?</vt:lpstr>
      <vt:lpstr>Can you see the red dot?</vt:lpstr>
      <vt:lpstr>PowerPoint Presentation</vt:lpstr>
      <vt:lpstr>Gestalt Principle</vt:lpstr>
      <vt:lpstr>Gestalt Principle</vt:lpstr>
      <vt:lpstr>Gestalt Principle</vt:lpstr>
      <vt:lpstr>Gestalt Principle</vt:lpstr>
      <vt:lpstr>PowerPoint Presentation</vt:lpstr>
      <vt:lpstr>PowerPoint Presentation</vt:lpstr>
      <vt:lpstr>PowerPoint Presentation</vt:lpstr>
      <vt:lpstr>PowerPoint Presentation</vt:lpstr>
      <vt:lpstr>PowerPoint Presentation</vt:lpstr>
      <vt:lpstr>PowerPoint Presentation</vt:lpstr>
      <vt:lpstr>"It’s a common mistake to think that charts are just a fancy way of showing numbers.  They’re not. They’re tools for understanding."</vt:lpstr>
      <vt:lpstr>PowerPoint Presentation</vt:lpstr>
      <vt:lpstr>PowerPoint Presentation</vt:lpstr>
      <vt:lpstr>PowerPoint Presentation</vt:lpstr>
      <vt:lpstr>PowerPoint Presentation</vt:lpstr>
      <vt:lpstr>PowerPoint Presentation</vt:lpstr>
      <vt:lpstr>1. Human Visual Perception  2. Visual Best Practice  3. Visual Analysis  4. Good Dashboard Design  5. Guided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Human Visual Perception  2. Visual Best Practice  3. Visual Analysis  4. Good Dashboard Design  5. Guided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Human Visual Perception  2. Visual Best Practice  3. Visual Analysis  4. Good Dashboard Design  5. Guided Analytics</vt:lpstr>
      <vt:lpstr>PowerPoint Presentation</vt:lpstr>
      <vt:lpstr>“A dashboard is a visual display of the most important information needed to achieve one or more objectives; consolidated and arranged on a single screen so the information can be monitored at a glance”</vt:lpstr>
      <vt:lpstr>PowerPoint Presentation</vt:lpstr>
      <vt:lpstr>PowerPoint Presentation</vt:lpstr>
      <vt:lpstr>1. Human Visual Perception  2. Visual Best Practice  3. Visual Analysis  4. Good Dashboard Design  5. Guided Analytics</vt:lpstr>
      <vt:lpstr>PowerPoint Presentation</vt:lpstr>
      <vt:lpstr>PowerPoint Presentation</vt:lpstr>
      <vt:lpstr>PowerPoint Presentation</vt:lpstr>
      <vt:lpstr>PowerPoint Presentation</vt:lpstr>
    </vt:vector>
  </TitlesOfParts>
  <Company>Tableau Software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KJ Kim</dc:creator>
  <cp:lastModifiedBy>KJ Kim</cp:lastModifiedBy>
  <cp:revision>64</cp:revision>
  <dcterms:created xsi:type="dcterms:W3CDTF">2016-11-21T02:58:27Z</dcterms:created>
  <dcterms:modified xsi:type="dcterms:W3CDTF">2017-01-13T02:29:14Z</dcterms:modified>
</cp:coreProperties>
</file>